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75" r:id="rId3"/>
    <p:sldId id="273" r:id="rId4"/>
    <p:sldId id="272" r:id="rId5"/>
    <p:sldId id="276" r:id="rId6"/>
    <p:sldId id="277" r:id="rId7"/>
  </p:sldIdLst>
  <p:sldSz cx="7775575" cy="1025969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冯 阿敏" initials="冯" lastIdx="1" clrIdx="1"/>
  <p:cmAuthor id="624032363" name="华南小土匪" initials="华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  <a:srgbClr val="FFFFFF"/>
    <a:srgbClr val="E8E8E8"/>
    <a:srgbClr val="1C6597"/>
    <a:srgbClr val="215F9A"/>
    <a:srgbClr val="F2F2F2"/>
    <a:srgbClr val="DCE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8"/>
    <p:restoredTop sz="94719"/>
  </p:normalViewPr>
  <p:slideViewPr>
    <p:cSldViewPr snapToGrid="0">
      <p:cViewPr>
        <p:scale>
          <a:sx n="75" d="100"/>
          <a:sy n="75" d="100"/>
        </p:scale>
        <p:origin x="1352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59560" y="1143000"/>
            <a:ext cx="2338881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679128"/>
            <a:ext cx="6609239" cy="3572005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388883"/>
            <a:ext cx="5831681" cy="2477127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46251"/>
            <a:ext cx="1676608" cy="869488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46251"/>
            <a:ext cx="4932630" cy="869488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557881"/>
            <a:ext cx="6706433" cy="4267880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6866137"/>
            <a:ext cx="6706433" cy="2244377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731253"/>
            <a:ext cx="3304619" cy="65098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46253"/>
            <a:ext cx="6706433" cy="19831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515129"/>
            <a:ext cx="32894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747755"/>
            <a:ext cx="32894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515129"/>
            <a:ext cx="3305632" cy="1232626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747755"/>
            <a:ext cx="3305632" cy="55123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477254"/>
            <a:ext cx="3936385" cy="7291259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84001"/>
            <a:ext cx="2507825" cy="2394003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477254"/>
            <a:ext cx="3936385" cy="7291259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078004"/>
            <a:ext cx="2507825" cy="5702383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46253"/>
            <a:ext cx="6706433" cy="1983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31253"/>
            <a:ext cx="6706433" cy="650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A99D50-5AC0-0C4B-92B0-92F9B56BC179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509514"/>
            <a:ext cx="2624257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509514"/>
            <a:ext cx="1749504" cy="546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68F80D-6A0D-6A40-92C8-705FA1C550C9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codeno.com" TargetMode="External"/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hyperlink" Target="https://www.scodeno.com" TargetMode="Externa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image" Target="../media/image1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hyperlink" Target="https://www.scodeno.co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657020" y="4492306"/>
            <a:ext cx="6496050" cy="22510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4605" algn="l" rtl="0" eaLnBrk="0">
              <a:lnSpc>
                <a:spcPct val="85000"/>
              </a:lnSpc>
            </a:pPr>
            <a:r>
              <a:rPr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</a:t>
            </a:r>
            <a:r>
              <a:rPr sz="2000" b="1" kern="0" spc="14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2000" b="1" kern="0" spc="-2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产品概述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XPTN-9000-75/85 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国产化系列工业交换机是轻管理型交换机，专为严苛工业环境设计，为工业以太网提供经济高效的解决方案，支持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至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75℃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的宽温工作范围。</a:t>
            </a:r>
            <a:endParaRPr lang="zh-CN" altLang="en-US" sz="1400" kern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6510" eaLnBrk="0">
              <a:lnSpc>
                <a:spcPts val="1915"/>
              </a:lnSpc>
              <a:spcBef>
                <a:spcPts val="1075"/>
              </a:spcBef>
            </a:pP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该系列采用冗余直流电源供电，配备坚固的铝合金外壳，通过</a:t>
            </a:r>
            <a:r>
              <a:rPr lang="en-US" altLang="zh-CN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EMI/EMC</a:t>
            </a:r>
            <a:r>
              <a:rPr lang="zh-CN" altLang="en-US" sz="1400" kern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高级别测试，并经过严格的老化测试，完全满足工业自动化、交通、电力、能源、油田、煤山矿井等行业的应用需求。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4" name="textbox 4"/>
          <p:cNvSpPr/>
          <p:nvPr/>
        </p:nvSpPr>
        <p:spPr>
          <a:xfrm>
            <a:off x="537670" y="1986735"/>
            <a:ext cx="3274059" cy="19799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输入电压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DC12~58V for Non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-PoE,</a:t>
            </a:r>
            <a:r>
              <a:rPr sz="14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DC48~58V for</a:t>
            </a:r>
            <a:r>
              <a:rPr sz="14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PoE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5570" indent="-103505" algn="l" rtl="0" eaLnBrk="0">
              <a:lnSpc>
                <a:spcPct val="133000"/>
              </a:lnSpc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工作温度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-40</a:t>
            </a: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℃~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℃</a:t>
            </a:r>
            <a:endParaRPr sz="1400" kern="0" spc="-1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14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防护等级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IP40</a:t>
            </a:r>
            <a:r>
              <a:rPr lang="zh-CN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、</a:t>
            </a:r>
            <a:r>
              <a:rPr lang="en-US" altLang="zh-CN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IP50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  <a:spcBef>
                <a:spcPts val="790"/>
              </a:spcBef>
            </a:pPr>
            <a:r>
              <a:rPr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2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端口防雷：</a:t>
            </a:r>
            <a:r>
              <a:rPr lang="en-US" altLang="zh-CN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6KV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5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ESD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接触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8KV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,</a:t>
            </a:r>
            <a:r>
              <a:rPr sz="1400" kern="0" spc="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空放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15K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V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25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•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MTBF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: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100,00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0 </a:t>
            </a:r>
            <a:r>
              <a:rPr lang="zh-CN" alt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小时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8" name="textbox 8"/>
          <p:cNvSpPr/>
          <p:nvPr/>
        </p:nvSpPr>
        <p:spPr>
          <a:xfrm>
            <a:off x="657020" y="6661905"/>
            <a:ext cx="2798244" cy="27298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85000"/>
              </a:lnSpc>
            </a:pPr>
            <a:r>
              <a:rPr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| </a:t>
            </a:r>
            <a:r>
              <a:rPr lang="zh-CN" altLang="en-US" sz="2000" b="1" kern="0" spc="-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相关技术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750" algn="l" rtl="0" eaLnBrk="0">
              <a:lnSpc>
                <a:spcPts val="1915"/>
              </a:lnSpc>
              <a:spcBef>
                <a:spcPts val="100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 CSMA/CD</a:t>
            </a:r>
            <a:r>
              <a:rPr sz="14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method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af</a:t>
            </a:r>
            <a:r>
              <a:rPr sz="14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</a:t>
            </a:r>
            <a:r>
              <a:rPr sz="14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at</a:t>
            </a:r>
            <a:r>
              <a:rPr sz="14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PoE+</a:t>
            </a: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●</a:t>
            </a:r>
            <a:r>
              <a:rPr sz="1400" kern="0" spc="-1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802.3x</a:t>
            </a:r>
            <a:r>
              <a:rPr sz="14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Flow Control</a:t>
            </a:r>
            <a:endParaRPr sz="1400" kern="0" spc="-2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sz="14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Networks</a:t>
            </a:r>
            <a:endParaRPr sz="1400" kern="0" spc="-3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sz="14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</a:t>
            </a: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802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</a:t>
            </a:r>
            <a:r>
              <a:rPr sz="1400" kern="0" spc="16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sz="1400" kern="0" spc="-3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10Base-T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rtl="0" eaLnBrk="0">
              <a:lnSpc>
                <a:spcPts val="1915"/>
              </a:lnSpc>
              <a:spcBef>
                <a:spcPts val="380"/>
              </a:spcBef>
            </a:pP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sz="1400" kern="0" spc="-19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en-US" sz="1400" kern="0" spc="-1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.3u</a:t>
            </a:r>
            <a:r>
              <a:rPr lang="en-US" sz="1400" kern="0" spc="15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 </a:t>
            </a:r>
            <a:r>
              <a:rPr lang="en-US"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100Base-TX/</a:t>
            </a:r>
            <a:r>
              <a:rPr sz="14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FX</a:t>
            </a:r>
            <a:endParaRPr 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r>
              <a:rPr sz="14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802.3z Gigabit SX/LX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31115" algn="l" rtl="0" eaLnBrk="0">
              <a:lnSpc>
                <a:spcPts val="1915"/>
              </a:lnSpc>
              <a:spcBef>
                <a:spcPts val="380"/>
              </a:spcBef>
            </a:pPr>
            <a:endParaRPr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966005" y="7122916"/>
            <a:ext cx="3492500" cy="22688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r>
              <a:rPr sz="100" kern="0" spc="-2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●</a:t>
            </a: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802.3ab Gigabit 1000T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802.3ad port trunk with LACP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802.1D Spanning Tree Protocol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algn="l" rtl="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IEEE 802.1w Rapid Spanning Tree Protocol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802.1p Class of Service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  <a:sym typeface="+mn-ea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  <a:sym typeface="+mn-ea"/>
              </a:rPr>
              <a:t>IEEE 802.1Q VLAN tagging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298450" indent="-285750" eaLnBrk="0">
              <a:lnSpc>
                <a:spcPts val="1915"/>
              </a:lnSpc>
              <a:spcBef>
                <a:spcPts val="380"/>
              </a:spcBef>
              <a:buSzPct val="160000"/>
              <a:buFont typeface="Wingdings" panose="05000000000000000000" charset="0"/>
              <a:buChar char="l"/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RFC 2068 HTTP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ts val="1915"/>
              </a:lnSpc>
              <a:spcBef>
                <a:spcPts val="380"/>
              </a:spcBef>
            </a:pP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sp>
        <p:nvSpPr>
          <p:cNvPr id="18" name="textbox 18"/>
          <p:cNvSpPr/>
          <p:nvPr/>
        </p:nvSpPr>
        <p:spPr>
          <a:xfrm>
            <a:off x="3062605" y="870585"/>
            <a:ext cx="4688840" cy="6159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en-US"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75/</a:t>
            </a: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85-4GX</a:t>
            </a:r>
            <a:r>
              <a:rPr lang="en-US"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/4XG</a:t>
            </a: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24GPT-R-CL</a:t>
            </a:r>
            <a:endParaRPr lang="en-US" altLang="zh-CN" sz="1600" b="1" kern="0" spc="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XPTN-9000-</a:t>
            </a:r>
            <a:r>
              <a:rPr lang="en-US"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75/</a:t>
            </a: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85-4GX</a:t>
            </a:r>
            <a:r>
              <a:rPr lang="en-US"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/4XG</a:t>
            </a:r>
            <a:r>
              <a:rPr sz="1600" b="1" kern="0" spc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24GT-R-CL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eaLnBrk="0">
              <a:lnSpc>
                <a:spcPct val="76000"/>
              </a:lnSpc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6" name="textbox 26"/>
            <p:cNvSpPr/>
            <p:nvPr/>
          </p:nvSpPr>
          <p:spPr>
            <a:xfrm>
              <a:off x="2481635" y="213740"/>
              <a:ext cx="5083175" cy="27368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r" rtl="0" eaLnBrk="0">
                <a:lnSpc>
                  <a:spcPct val="7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12700" algn="r" rtl="0" eaLnBrk="0">
                <a:lnSpc>
                  <a:spcPct val="78000"/>
                </a:lnSpc>
              </a:pPr>
              <a:r>
                <a:rPr lang="zh-CN" altLang="en-US" sz="1500" b="1" kern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工业交换机</a:t>
              </a:r>
              <a:r>
                <a:rPr sz="1500" b="1" kern="0" spc="16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&gt;</a:t>
              </a:r>
              <a:r>
                <a:rPr 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XPTN-9000-85 </a:t>
              </a:r>
              <a:r>
                <a:rPr lang="zh-CN" altLang="en-US" sz="1500" b="1" kern="0" spc="0">
                  <a:solidFill>
                    <a:srgbClr val="FFFFFF">
                      <a:alpha val="10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/>
                </a:rPr>
                <a:t>国产化系列</a:t>
              </a:r>
              <a:endParaRPr sz="1500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endParaRPr>
            </a:p>
          </p:txBody>
        </p:sp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77342" y="4092511"/>
            <a:ext cx="6712584" cy="190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2185" y="1541271"/>
            <a:ext cx="3898900" cy="38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eaLnBrk="0">
              <a:lnSpc>
                <a:spcPct val="125000"/>
              </a:lnSpc>
            </a:pPr>
            <a:endParaRPr lang="en-US" altLang="zh-CN" sz="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0"/>
              </a:spcBef>
            </a:pPr>
            <a:r>
              <a:rPr lang="zh-CN" altLang="en-US" sz="1800" b="1" kern="0" spc="30">
                <a:solidFill>
                  <a:srgbClr val="4E95D9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主要特点：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grpSp>
        <p:nvGrpSpPr>
          <p:cNvPr id="11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4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4"/>
            </a:endParaRPr>
          </a:p>
        </p:txBody>
      </p:sp>
      <p:pic>
        <p:nvPicPr>
          <p:cNvPr id="13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556759" y="3626824"/>
            <a:ext cx="2500883" cy="387101"/>
          </a:xfrm>
          <a:prstGeom prst="rect">
            <a:avLst/>
          </a:prstGeom>
        </p:spPr>
      </p:pic>
      <p:sp>
        <p:nvSpPr>
          <p:cNvPr id="3" name="textbox 16"/>
          <p:cNvSpPr/>
          <p:nvPr/>
        </p:nvSpPr>
        <p:spPr>
          <a:xfrm>
            <a:off x="597474" y="1031875"/>
            <a:ext cx="3154449" cy="353327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L2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rPr>
              <a:t>管理型交换机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</p:txBody>
      </p:sp>
      <p:pic>
        <p:nvPicPr>
          <p:cNvPr id="12" name="图片 11" descr="XPTN-85-4GX24GP-CL"/>
          <p:cNvPicPr>
            <a:picLocks noChangeAspect="1"/>
          </p:cNvPicPr>
          <p:nvPr/>
        </p:nvPicPr>
        <p:blipFill>
          <a:blip r:embed="rId6"/>
          <a:srcRect t="31316" b="41171"/>
          <a:stretch>
            <a:fillRect/>
          </a:stretch>
        </p:blipFill>
        <p:spPr>
          <a:xfrm>
            <a:off x="3966210" y="1607820"/>
            <a:ext cx="3634731" cy="900000"/>
          </a:xfrm>
          <a:prstGeom prst="rect">
            <a:avLst/>
          </a:prstGeom>
        </p:spPr>
      </p:pic>
      <p:pic>
        <p:nvPicPr>
          <p:cNvPr id="16" name="图片 15" descr="XPTN-85-4GX24GP-CL"/>
          <p:cNvPicPr>
            <a:picLocks noChangeAspect="1"/>
          </p:cNvPicPr>
          <p:nvPr/>
        </p:nvPicPr>
        <p:blipFill>
          <a:blip r:embed="rId6"/>
          <a:srcRect t="31316" b="41171"/>
          <a:stretch>
            <a:fillRect/>
          </a:stretch>
        </p:blipFill>
        <p:spPr>
          <a:xfrm>
            <a:off x="3930015" y="2558415"/>
            <a:ext cx="3634731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-99830" y="765893"/>
            <a:ext cx="4170045" cy="65849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  <a:sym typeface="+mn-ea"/>
              </a:rPr>
              <a:t>| </a:t>
            </a:r>
            <a:r>
              <a:rPr lang="en-US" altLang="zh-CN">
                <a:latin typeface="微软雅黑" panose="020B0503020204020204" pitchFamily="34" charset="-122"/>
              </a:rPr>
              <a:t>EMC &amp; </a:t>
            </a:r>
            <a:r>
              <a:rPr lang="zh-CN" altLang="en-US">
                <a:latin typeface="微软雅黑" panose="020B0503020204020204" pitchFamily="34" charset="-122"/>
              </a:rPr>
              <a:t>防护</a:t>
            </a:r>
            <a:endParaRPr lang="en-US" altLang="zh-CN">
              <a:latin typeface="微软雅黑" panose="020B0503020204020204" pitchFamily="34" charset="-122"/>
              <a:sym typeface="+mn-ea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  <a:p>
            <a:endParaRPr lang="en-US" altLang="zh-CN">
              <a:latin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99830" y="1488519"/>
            <a:ext cx="7658235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 Level: IP40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、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IP50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Power: IEC 61000-4-5  Level X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1.2/50us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Surge of Ethernet port: IEC 61000-4-5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6KV/2KV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10/700us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RS:	IEC 61000-4-3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EFI: IEC 61000-4-4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1V/2V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CS:	IEC 61000-4-6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PFMF:	IEC 61000-4-8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30A/m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DIP: IEC 61000-4-11  Level 3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10V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ESD: IEC 61000-4-2  Level 4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（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8K/15K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742950" indent="-285750" algn="l" defTabSz="266700" fontAlgn="auto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Free fall: 0.5m</a:t>
            </a:r>
            <a:endParaRPr lang="en-US" altLang="zh-CN" sz="140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99830" y="3906234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微软雅黑" panose="020B0503020204020204" pitchFamily="34" charset="-122"/>
              </a:rPr>
              <a:t>| </a:t>
            </a:r>
            <a:r>
              <a:rPr lang="zh-CN" altLang="en-US">
                <a:latin typeface="微软雅黑" panose="020B0503020204020204" pitchFamily="34" charset="-122"/>
              </a:rPr>
              <a:t>硬件参数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  <a:p>
            <a:r>
              <a:rPr lang="en-US" altLang="zh-CN">
                <a:latin typeface="微软雅黑" panose="020B0503020204020204" pitchFamily="34" charset="-122"/>
              </a:rPr>
              <a:t> </a:t>
            </a:r>
            <a:endParaRPr lang="en-US" altLang="zh-CN">
              <a:latin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/>
          <p:nvPr/>
        </p:nvGraphicFramePr>
        <p:xfrm>
          <a:off x="368300" y="4593074"/>
          <a:ext cx="6793230" cy="4434590"/>
        </p:xfrm>
        <a:graphic>
          <a:graphicData uri="http://schemas.openxmlformats.org/drawingml/2006/table">
            <a:tbl>
              <a:tblPr/>
              <a:tblGrid>
                <a:gridCol w="1684655"/>
                <a:gridCol w="2488565"/>
                <a:gridCol w="105963"/>
                <a:gridCol w="25400"/>
                <a:gridCol w="2488567"/>
              </a:tblGrid>
              <a:tr h="40259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型号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XPTN-9000-75/85-4GX/4XG24GT-R-CL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XPTN-9000-75/85-4GX/4XG24GPT-R-CL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6597"/>
                    </a:solidFill>
                  </a:tcPr>
                </a:tc>
                <a:tc hMerge="1"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接口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4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个千兆光口，</a:t>
                      </a:r>
                      <a:r>
                        <a:rPr lang="en-US" altLang="zh-CN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24</a:t>
                      </a:r>
                      <a:r>
                        <a:rPr lang="zh-CN" altLang="en-US" sz="110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个千兆电口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转发性能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56-1280Gbps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包转发率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41.66-720Mpps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mpd="sng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8K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端口缓存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3M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转发时延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&lt;10us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algn="ctr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双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电源，凤凰端子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 marL="0" marR="0" marT="0" marB="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DC12-58V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输入电压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DC48-58V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空载功耗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&lt;10W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LED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PWR, NMC,Link/ACT LED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__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rowSpan="4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1-24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PoE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预算：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 360W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IEEE802.3 af/at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标准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gridSpan="2"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vMerge="1"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PIN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线序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1,2+/3,6-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hMerge="1">
                  <a:tcPr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10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  <a:hlinkClick r:id="rId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charset="0"/>
              <a:hlinkClick r:id="rId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26"/>
          <p:cNvSpPr/>
          <p:nvPr/>
        </p:nvSpPr>
        <p:spPr>
          <a:xfrm>
            <a:off x="2475230" y="21940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490220" y="839470"/>
          <a:ext cx="6742430" cy="2592000"/>
        </p:xfrm>
        <a:graphic>
          <a:graphicData uri="http://schemas.openxmlformats.org/drawingml/2006/table">
            <a:tbl>
              <a:tblPr/>
              <a:tblGrid>
                <a:gridCol w="1657350"/>
                <a:gridCol w="2596515"/>
                <a:gridCol w="2488565"/>
              </a:tblGrid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环境参数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~75℃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ctr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存储温度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–40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 ℃</a:t>
                      </a:r>
                      <a:r>
                        <a:rPr lang="en-US" altLang="zh-CN" sz="11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CIDFont"/>
                          <a:cs typeface="Arial" panose="020B0604020202020204" pitchFamily="34" charset="0"/>
                        </a:rPr>
                        <a:t> ~ 85℃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工作湿度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存储湿度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: 5%~95% 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无凝结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尺寸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(W*D*H)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440*245*44mm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重量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3.25KG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安装方式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机架式安装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遵循认证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CE/FCC/RoHS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12700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平均无故障时间</a:t>
                      </a: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(MTBF)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ctr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  <a:sym typeface="+mn-ea"/>
                        </a:rPr>
                        <a:t>100,000 hours</a:t>
                      </a:r>
                      <a:endParaRPr lang="zh-CN" altLang="en-US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-83820" y="3691151"/>
            <a:ext cx="5080000" cy="686435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457200" indent="0" defTabSz="266700">
              <a:lnSpc>
                <a:spcPts val="3795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| </a:t>
            </a:r>
            <a:r>
              <a:rPr lang="zh-CN" altLang="en-US"/>
              <a:t>软件参数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  <a:p>
            <a:r>
              <a:rPr lang="en-US" altLang="zh-CN"/>
              <a:t> </a:t>
            </a:r>
            <a:endParaRPr lang="en-US" altLang="zh-CN"/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28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90220" y="4278896"/>
          <a:ext cx="6805930" cy="4356000"/>
        </p:xfrm>
        <a:graphic>
          <a:graphicData uri="http://schemas.openxmlformats.org/drawingml/2006/table">
            <a:tbl>
              <a:tblPr/>
              <a:tblGrid>
                <a:gridCol w="1687830"/>
                <a:gridCol w="2484755"/>
                <a:gridCol w="2633345"/>
              </a:tblGrid>
              <a:tr h="61200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XPTN-9000-85-4GX24GT-R-CL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XPTN-9000-85-4GX24GPT-R-CL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端口状态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端口统计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端口限速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端口隔离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流量控制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巨型帧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7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链路聚合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支持动态链路聚合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支持源目的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协议类型负载分担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L4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源目的端口负载分担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支持源端口负载分担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extbox 26"/>
          <p:cNvSpPr/>
          <p:nvPr/>
        </p:nvSpPr>
        <p:spPr>
          <a:xfrm>
            <a:off x="2508384" y="215890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graphicFrame>
        <p:nvGraphicFramePr>
          <p:cNvPr id="12" name="表格 11"/>
          <p:cNvGraphicFramePr/>
          <p:nvPr/>
        </p:nvGraphicFramePr>
        <p:xfrm>
          <a:off x="427355" y="933450"/>
          <a:ext cx="6736715" cy="7870270"/>
        </p:xfrm>
        <a:graphic>
          <a:graphicData uri="http://schemas.openxmlformats.org/drawingml/2006/table">
            <a:tbl>
              <a:tblPr/>
              <a:tblGrid>
                <a:gridCol w="1628775"/>
                <a:gridCol w="2527300"/>
                <a:gridCol w="2580640"/>
              </a:tblGrid>
              <a:tr h="382270">
                <a:tc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Model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XPTN-9000-75/85-4GX/4XG24GT-R-CL</a:t>
                      </a:r>
                      <a:endParaRPr lang="en-US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XPTN-9000-75/85-4GX/4XG24GPT-R-CL</a:t>
                      </a:r>
                      <a:endParaRPr lang="zh-CN" altLang="zh-CN" sz="1400" b="1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solidFill>
                      <a:srgbClr val="1C6597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风暴控制</a:t>
                      </a:r>
                      <a:endParaRPr lang="en-US" altLang="zh-CN" sz="11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支持广播风暴控制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支持未知单播风暴控制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支持组播风暴控制 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000">
                <a:tc rowSpan="4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4094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Access,Trunk,Hybrid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模式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algn="l" defTabSz="777240" rtl="0" eaLnBrk="1" fontAlgn="ctr" latinLnBrk="0" hangingPunct="1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 VLAN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000">
                <a:tc rowSpan="5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全局配置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支持静态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地址学习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地址数量限制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支持黑洞</a:t>
                      </a:r>
                      <a:r>
                        <a:rPr lang="en-US" altLang="zh-CN" sz="1100" b="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MAC</a:t>
                      </a:r>
                      <a:endParaRPr lang="en-US" altLang="zh-CN" sz="1100" b="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DED"/>
                    </a:solidFill>
                  </a:tcPr>
                </a:tc>
              </a:tr>
              <a:tr h="288000">
                <a:tc row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端口镜像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N:1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环网保护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marR="0" lvl="0" indent="0" algn="l" defTabSz="777240" rtl="0" eaLnBrk="1" fontAlgn="ctr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RSTP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ERPS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台）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en-US" altLang="zh-CN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QoS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SP/WRR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调度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支持端口流量整形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支持队列流量整形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rowSpan="6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buClrTx/>
                        <a:buSzTx/>
                        <a:buFontTx/>
                      </a:pPr>
                      <a:r>
                        <a:rPr lang="zh-CN" altLang="en-US" sz="1100" b="1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管理特性</a:t>
                      </a:r>
                      <a:endParaRPr lang="en-US" altLang="zh-CN" sz="1100" b="1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System Log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支持系统配置（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IP,MAC,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网关，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DHCP Client,WEB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页面老化时间，登录密码）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配置保存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上传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/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下载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 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SNMP V1/V2C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</a:t>
                      </a:r>
                      <a:r>
                        <a:rPr lang="en-US" altLang="zh-CN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WEB UI</a:t>
                      </a: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管理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  <a:tr h="288000">
                <a:tc vMerge="1">
                  <a:tcPr marL="0" marR="0" marT="0" marB="0" anchor="ctr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 algn="l" fontAlgn="ctr">
                        <a:lnSpc>
                          <a:spcPct val="150000"/>
                        </a:lnSpc>
                        <a:spcBef>
                          <a:spcPts val="300"/>
                        </a:spcBef>
                        <a:buClrTx/>
                        <a:buSzTx/>
                        <a:buFontTx/>
                      </a:pPr>
                      <a:r>
                        <a:rPr lang="zh-CN" altLang="en-US" sz="1100" b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支持系统升级</a:t>
                      </a:r>
                      <a:endParaRPr lang="en-US" altLang="zh-CN" sz="1100" b="0"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28575">
                      <a:solidFill>
                        <a:schemeClr val="bg1"/>
                      </a:solidFill>
                      <a:prstDash val="solid"/>
                    </a:lnL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cPr marL="0" marR="0" marT="0" marB="0">
                    <a:lnR w="28575">
                      <a:solidFill>
                        <a:schemeClr val="bg1"/>
                      </a:solidFill>
                      <a:prstDash val="solid"/>
                    </a:lnR>
                    <a:lnT w="28575">
                      <a:solidFill>
                        <a:schemeClr val="bg1"/>
                      </a:solidFill>
                      <a:prstDash val="solid"/>
                    </a:lnT>
                    <a:lnB w="28575">
                      <a:solidFill>
                        <a:schemeClr val="bg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textbox 26"/>
          <p:cNvSpPr/>
          <p:nvPr/>
        </p:nvSpPr>
        <p:spPr>
          <a:xfrm>
            <a:off x="2453808" y="22017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Segoe UI" panose="020B0502040204020203"/>
                <a:ea typeface="Segoe UI" panose="020B0502040204020203"/>
                <a:cs typeface="Segoe UI" panose="020B0502040204020203"/>
              </a:rPr>
              <a:t>国产化系列</a:t>
            </a:r>
            <a:endParaRPr sz="1500" dirty="0">
              <a:latin typeface="Segoe UI" panose="020B0502040204020203"/>
              <a:ea typeface="Segoe UI" panose="020B0502040204020203"/>
              <a:cs typeface="Segoe UI" panose="020B05020402040202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18"/>
            <a:ext cx="7775447" cy="629411"/>
            <a:chOff x="0" y="318"/>
            <a:chExt cx="7775447" cy="629411"/>
          </a:xfrm>
        </p:grpSpPr>
        <p:pic>
          <p:nvPicPr>
            <p:cNvPr id="3" name="picture 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318"/>
              <a:ext cx="7775447" cy="629411"/>
            </a:xfrm>
            <a:prstGeom prst="rect">
              <a:avLst/>
            </a:prstGeom>
          </p:spPr>
        </p:pic>
        <p:sp>
          <p:nvSpPr>
            <p:cNvPr id="11" name="path 28"/>
            <p:cNvSpPr/>
            <p:nvPr/>
          </p:nvSpPr>
          <p:spPr>
            <a:xfrm>
              <a:off x="238592" y="168728"/>
              <a:ext cx="1283986" cy="297417"/>
            </a:xfrm>
            <a:custGeom>
              <a:avLst/>
              <a:gdLst/>
              <a:ahLst/>
              <a:cxnLst/>
              <a:rect l="0" t="0" r="0" b="0"/>
              <a:pathLst>
                <a:path w="2022" h="468">
                  <a:moveTo>
                    <a:pt x="1924" y="329"/>
                  </a:moveTo>
                  <a:lnTo>
                    <a:pt x="1950" y="239"/>
                  </a:lnTo>
                  <a:lnTo>
                    <a:pt x="1901" y="239"/>
                  </a:lnTo>
                  <a:lnTo>
                    <a:pt x="1891" y="239"/>
                  </a:lnTo>
                  <a:lnTo>
                    <a:pt x="1824" y="239"/>
                  </a:lnTo>
                  <a:lnTo>
                    <a:pt x="1825" y="234"/>
                  </a:lnTo>
                  <a:cubicBezTo>
                    <a:pt x="1828" y="222"/>
                    <a:pt x="1844" y="217"/>
                    <a:pt x="1872" y="217"/>
                  </a:cubicBezTo>
                  <a:lnTo>
                    <a:pt x="1977" y="217"/>
                  </a:lnTo>
                  <a:cubicBezTo>
                    <a:pt x="2008" y="217"/>
                    <a:pt x="2022" y="222"/>
                    <a:pt x="2018" y="234"/>
                  </a:cubicBezTo>
                  <a:lnTo>
                    <a:pt x="1990" y="334"/>
                  </a:lnTo>
                  <a:cubicBezTo>
                    <a:pt x="1987" y="345"/>
                    <a:pt x="1970" y="351"/>
                    <a:pt x="1939" y="351"/>
                  </a:cubicBezTo>
                  <a:lnTo>
                    <a:pt x="1835" y="351"/>
                  </a:lnTo>
                  <a:cubicBezTo>
                    <a:pt x="1806" y="351"/>
                    <a:pt x="1794" y="345"/>
                    <a:pt x="1797" y="334"/>
                  </a:cubicBezTo>
                  <a:lnTo>
                    <a:pt x="1818" y="259"/>
                  </a:lnTo>
                  <a:lnTo>
                    <a:pt x="1885" y="259"/>
                  </a:lnTo>
                  <a:lnTo>
                    <a:pt x="1866" y="329"/>
                  </a:lnTo>
                  <a:lnTo>
                    <a:pt x="1924" y="329"/>
                  </a:lnTo>
                  <a:close/>
                </a:path>
                <a:path w="2022" h="468">
                  <a:moveTo>
                    <a:pt x="1472" y="239"/>
                  </a:moveTo>
                  <a:lnTo>
                    <a:pt x="1464" y="268"/>
                  </a:lnTo>
                  <a:lnTo>
                    <a:pt x="1516" y="268"/>
                  </a:lnTo>
                  <a:lnTo>
                    <a:pt x="1524" y="239"/>
                  </a:lnTo>
                  <a:lnTo>
                    <a:pt x="1472" y="239"/>
                  </a:lnTo>
                  <a:close/>
                  <a:moveTo>
                    <a:pt x="1573" y="351"/>
                  </a:moveTo>
                  <a:lnTo>
                    <a:pt x="1580" y="351"/>
                  </a:lnTo>
                  <a:lnTo>
                    <a:pt x="1604" y="351"/>
                  </a:lnTo>
                  <a:lnTo>
                    <a:pt x="1621" y="351"/>
                  </a:lnTo>
                  <a:cubicBezTo>
                    <a:pt x="1643" y="351"/>
                    <a:pt x="1650" y="340"/>
                    <a:pt x="1652" y="334"/>
                  </a:cubicBezTo>
                  <a:lnTo>
                    <a:pt x="1652" y="332"/>
                  </a:lnTo>
                  <a:lnTo>
                    <a:pt x="1678" y="241"/>
                  </a:lnTo>
                  <a:lnTo>
                    <a:pt x="1737" y="241"/>
                  </a:lnTo>
                  <a:lnTo>
                    <a:pt x="1706" y="351"/>
                  </a:lnTo>
                  <a:lnTo>
                    <a:pt x="1773" y="351"/>
                  </a:lnTo>
                  <a:lnTo>
                    <a:pt x="1806" y="232"/>
                  </a:lnTo>
                  <a:cubicBezTo>
                    <a:pt x="1810" y="221"/>
                    <a:pt x="1795" y="215"/>
                    <a:pt x="1764" y="215"/>
                  </a:cubicBezTo>
                  <a:lnTo>
                    <a:pt x="1684" y="220"/>
                  </a:lnTo>
                  <a:lnTo>
                    <a:pt x="1685" y="217"/>
                  </a:lnTo>
                  <a:lnTo>
                    <a:pt x="1618" y="217"/>
                  </a:lnTo>
                  <a:lnTo>
                    <a:pt x="1586" y="329"/>
                  </a:lnTo>
                  <a:lnTo>
                    <a:pt x="1585" y="329"/>
                  </a:lnTo>
                  <a:lnTo>
                    <a:pt x="1557" y="329"/>
                  </a:lnTo>
                  <a:lnTo>
                    <a:pt x="1496" y="329"/>
                  </a:lnTo>
                  <a:lnTo>
                    <a:pt x="1496" y="329"/>
                  </a:lnTo>
                  <a:lnTo>
                    <a:pt x="1447" y="329"/>
                  </a:lnTo>
                  <a:lnTo>
                    <a:pt x="1458" y="289"/>
                  </a:lnTo>
                  <a:lnTo>
                    <a:pt x="1562" y="289"/>
                  </a:lnTo>
                  <a:lnTo>
                    <a:pt x="1579" y="283"/>
                  </a:lnTo>
                  <a:lnTo>
                    <a:pt x="1593" y="234"/>
                  </a:lnTo>
                  <a:cubicBezTo>
                    <a:pt x="1596" y="222"/>
                    <a:pt x="1584" y="217"/>
                    <a:pt x="1555" y="217"/>
                  </a:cubicBezTo>
                  <a:lnTo>
                    <a:pt x="1454" y="217"/>
                  </a:lnTo>
                  <a:cubicBezTo>
                    <a:pt x="1425" y="217"/>
                    <a:pt x="1409" y="222"/>
                    <a:pt x="1406" y="234"/>
                  </a:cubicBezTo>
                  <a:lnTo>
                    <a:pt x="1378" y="334"/>
                  </a:lnTo>
                  <a:cubicBezTo>
                    <a:pt x="1375" y="345"/>
                    <a:pt x="1388" y="351"/>
                    <a:pt x="1416" y="351"/>
                  </a:cubicBezTo>
                  <a:lnTo>
                    <a:pt x="1557" y="351"/>
                  </a:lnTo>
                  <a:lnTo>
                    <a:pt x="1573" y="351"/>
                  </a:lnTo>
                  <a:lnTo>
                    <a:pt x="1573" y="351"/>
                  </a:lnTo>
                  <a:close/>
                </a:path>
                <a:path w="2022" h="468">
                  <a:moveTo>
                    <a:pt x="1293" y="328"/>
                  </a:moveTo>
                  <a:lnTo>
                    <a:pt x="1318" y="239"/>
                  </a:lnTo>
                  <a:lnTo>
                    <a:pt x="1298" y="239"/>
                  </a:lnTo>
                  <a:cubicBezTo>
                    <a:pt x="1284" y="239"/>
                    <a:pt x="1273" y="241"/>
                    <a:pt x="1266" y="244"/>
                  </a:cubicBezTo>
                  <a:cubicBezTo>
                    <a:pt x="1260" y="246"/>
                    <a:pt x="1256" y="250"/>
                    <a:pt x="1255" y="256"/>
                  </a:cubicBezTo>
                  <a:lnTo>
                    <a:pt x="1239" y="311"/>
                  </a:lnTo>
                  <a:cubicBezTo>
                    <a:pt x="1236" y="322"/>
                    <a:pt x="1248" y="328"/>
                    <a:pt x="1274" y="328"/>
                  </a:cubicBezTo>
                  <a:lnTo>
                    <a:pt x="1293" y="328"/>
                  </a:lnTo>
                  <a:close/>
                  <a:moveTo>
                    <a:pt x="1170" y="319"/>
                  </a:moveTo>
                  <a:lnTo>
                    <a:pt x="1190" y="248"/>
                  </a:lnTo>
                  <a:cubicBezTo>
                    <a:pt x="1192" y="239"/>
                    <a:pt x="1201" y="232"/>
                    <a:pt x="1215" y="226"/>
                  </a:cubicBezTo>
                  <a:cubicBezTo>
                    <a:pt x="1231" y="220"/>
                    <a:pt x="1250" y="217"/>
                    <a:pt x="1274" y="217"/>
                  </a:cubicBezTo>
                  <a:lnTo>
                    <a:pt x="1324" y="217"/>
                  </a:lnTo>
                  <a:lnTo>
                    <a:pt x="1347" y="135"/>
                  </a:lnTo>
                  <a:lnTo>
                    <a:pt x="1415" y="135"/>
                  </a:lnTo>
                  <a:lnTo>
                    <a:pt x="1354" y="351"/>
                  </a:lnTo>
                  <a:lnTo>
                    <a:pt x="1287" y="351"/>
                  </a:lnTo>
                  <a:lnTo>
                    <a:pt x="1288" y="348"/>
                  </a:lnTo>
                  <a:lnTo>
                    <a:pt x="1234" y="352"/>
                  </a:lnTo>
                  <a:cubicBezTo>
                    <a:pt x="1210" y="352"/>
                    <a:pt x="1193" y="349"/>
                    <a:pt x="1181" y="342"/>
                  </a:cubicBezTo>
                  <a:cubicBezTo>
                    <a:pt x="1171" y="336"/>
                    <a:pt x="1167" y="328"/>
                    <a:pt x="1170" y="319"/>
                  </a:cubicBezTo>
                </a:path>
                <a:path w="2022" h="468">
                  <a:moveTo>
                    <a:pt x="1081" y="329"/>
                  </a:moveTo>
                  <a:lnTo>
                    <a:pt x="1106" y="239"/>
                  </a:lnTo>
                  <a:lnTo>
                    <a:pt x="1047" y="239"/>
                  </a:lnTo>
                  <a:lnTo>
                    <a:pt x="1022" y="329"/>
                  </a:lnTo>
                  <a:lnTo>
                    <a:pt x="1081" y="329"/>
                  </a:lnTo>
                  <a:close/>
                  <a:moveTo>
                    <a:pt x="1174" y="234"/>
                  </a:moveTo>
                  <a:lnTo>
                    <a:pt x="1146" y="334"/>
                  </a:lnTo>
                  <a:cubicBezTo>
                    <a:pt x="1143" y="345"/>
                    <a:pt x="1126" y="351"/>
                    <a:pt x="1096" y="351"/>
                  </a:cubicBezTo>
                  <a:lnTo>
                    <a:pt x="991" y="351"/>
                  </a:lnTo>
                  <a:cubicBezTo>
                    <a:pt x="963" y="351"/>
                    <a:pt x="950" y="345"/>
                    <a:pt x="953" y="334"/>
                  </a:cubicBezTo>
                  <a:lnTo>
                    <a:pt x="981" y="234"/>
                  </a:lnTo>
                  <a:cubicBezTo>
                    <a:pt x="985" y="222"/>
                    <a:pt x="1000" y="217"/>
                    <a:pt x="1029" y="217"/>
                  </a:cubicBezTo>
                  <a:lnTo>
                    <a:pt x="1133" y="217"/>
                  </a:lnTo>
                  <a:cubicBezTo>
                    <a:pt x="1164" y="217"/>
                    <a:pt x="1178" y="222"/>
                    <a:pt x="1174" y="234"/>
                  </a:cubicBezTo>
                </a:path>
                <a:path w="2022" h="468">
                  <a:moveTo>
                    <a:pt x="876" y="304"/>
                  </a:moveTo>
                  <a:lnTo>
                    <a:pt x="942" y="304"/>
                  </a:lnTo>
                  <a:lnTo>
                    <a:pt x="933" y="334"/>
                  </a:lnTo>
                  <a:cubicBezTo>
                    <a:pt x="930" y="345"/>
                    <a:pt x="914" y="351"/>
                    <a:pt x="886" y="351"/>
                  </a:cubicBezTo>
                  <a:lnTo>
                    <a:pt x="785" y="351"/>
                  </a:lnTo>
                  <a:cubicBezTo>
                    <a:pt x="757" y="351"/>
                    <a:pt x="744" y="345"/>
                    <a:pt x="747" y="334"/>
                  </a:cubicBezTo>
                  <a:lnTo>
                    <a:pt x="776" y="234"/>
                  </a:lnTo>
                  <a:cubicBezTo>
                    <a:pt x="779" y="222"/>
                    <a:pt x="795" y="217"/>
                    <a:pt x="823" y="217"/>
                  </a:cubicBezTo>
                  <a:lnTo>
                    <a:pt x="924" y="217"/>
                  </a:lnTo>
                  <a:cubicBezTo>
                    <a:pt x="952" y="217"/>
                    <a:pt x="965" y="222"/>
                    <a:pt x="962" y="234"/>
                  </a:cubicBezTo>
                  <a:lnTo>
                    <a:pt x="954" y="259"/>
                  </a:lnTo>
                  <a:lnTo>
                    <a:pt x="889" y="259"/>
                  </a:lnTo>
                  <a:lnTo>
                    <a:pt x="894" y="239"/>
                  </a:lnTo>
                  <a:lnTo>
                    <a:pt x="841" y="239"/>
                  </a:lnTo>
                  <a:lnTo>
                    <a:pt x="816" y="329"/>
                  </a:lnTo>
                  <a:lnTo>
                    <a:pt x="869" y="329"/>
                  </a:lnTo>
                  <a:lnTo>
                    <a:pt x="876" y="304"/>
                  </a:lnTo>
                  <a:close/>
                </a:path>
                <a:path w="2022" h="468">
                  <a:moveTo>
                    <a:pt x="545" y="277"/>
                  </a:moveTo>
                  <a:lnTo>
                    <a:pt x="614" y="277"/>
                  </a:lnTo>
                  <a:lnTo>
                    <a:pt x="600" y="328"/>
                  </a:lnTo>
                  <a:lnTo>
                    <a:pt x="659" y="328"/>
                  </a:lnTo>
                  <a:lnTo>
                    <a:pt x="673" y="279"/>
                  </a:lnTo>
                  <a:lnTo>
                    <a:pt x="576" y="213"/>
                  </a:lnTo>
                  <a:cubicBezTo>
                    <a:pt x="569" y="208"/>
                    <a:pt x="565" y="203"/>
                    <a:pt x="567" y="199"/>
                  </a:cubicBezTo>
                  <a:lnTo>
                    <a:pt x="580" y="153"/>
                  </a:lnTo>
                  <a:cubicBezTo>
                    <a:pt x="581" y="148"/>
                    <a:pt x="586" y="144"/>
                    <a:pt x="595" y="140"/>
                  </a:cubicBezTo>
                  <a:cubicBezTo>
                    <a:pt x="604" y="137"/>
                    <a:pt x="615" y="135"/>
                    <a:pt x="627" y="135"/>
                  </a:cubicBezTo>
                  <a:lnTo>
                    <a:pt x="742" y="135"/>
                  </a:lnTo>
                  <a:cubicBezTo>
                    <a:pt x="755" y="135"/>
                    <a:pt x="765" y="137"/>
                    <a:pt x="771" y="140"/>
                  </a:cubicBezTo>
                  <a:cubicBezTo>
                    <a:pt x="778" y="144"/>
                    <a:pt x="780" y="148"/>
                    <a:pt x="779" y="153"/>
                  </a:cubicBezTo>
                  <a:lnTo>
                    <a:pt x="766" y="197"/>
                  </a:lnTo>
                  <a:lnTo>
                    <a:pt x="697" y="197"/>
                  </a:lnTo>
                  <a:lnTo>
                    <a:pt x="708" y="159"/>
                  </a:lnTo>
                  <a:lnTo>
                    <a:pt x="649" y="159"/>
                  </a:lnTo>
                  <a:lnTo>
                    <a:pt x="638" y="197"/>
                  </a:lnTo>
                  <a:lnTo>
                    <a:pt x="731" y="259"/>
                  </a:lnTo>
                  <a:cubicBezTo>
                    <a:pt x="741" y="266"/>
                    <a:pt x="746" y="272"/>
                    <a:pt x="744" y="277"/>
                  </a:cubicBezTo>
                  <a:lnTo>
                    <a:pt x="728" y="333"/>
                  </a:lnTo>
                  <a:cubicBezTo>
                    <a:pt x="727" y="338"/>
                    <a:pt x="722" y="342"/>
                    <a:pt x="713" y="346"/>
                  </a:cubicBezTo>
                  <a:cubicBezTo>
                    <a:pt x="704" y="349"/>
                    <a:pt x="694" y="351"/>
                    <a:pt x="681" y="351"/>
                  </a:cubicBezTo>
                  <a:lnTo>
                    <a:pt x="566" y="351"/>
                  </a:lnTo>
                  <a:cubicBezTo>
                    <a:pt x="555" y="351"/>
                    <a:pt x="545" y="349"/>
                    <a:pt x="538" y="346"/>
                  </a:cubicBezTo>
                  <a:cubicBezTo>
                    <a:pt x="530" y="343"/>
                    <a:pt x="527" y="339"/>
                    <a:pt x="529" y="333"/>
                  </a:cubicBezTo>
                  <a:lnTo>
                    <a:pt x="545" y="277"/>
                  </a:lnTo>
                  <a:close/>
                </a:path>
                <a:path w="2022" h="468">
                  <a:moveTo>
                    <a:pt x="238" y="386"/>
                  </a:moveTo>
                  <a:lnTo>
                    <a:pt x="260" y="307"/>
                  </a:lnTo>
                  <a:lnTo>
                    <a:pt x="146" y="307"/>
                  </a:lnTo>
                  <a:lnTo>
                    <a:pt x="164" y="233"/>
                  </a:lnTo>
                  <a:lnTo>
                    <a:pt x="279" y="233"/>
                  </a:lnTo>
                  <a:lnTo>
                    <a:pt x="298" y="160"/>
                  </a:lnTo>
                  <a:lnTo>
                    <a:pt x="123" y="160"/>
                  </a:lnTo>
                  <a:lnTo>
                    <a:pt x="94" y="160"/>
                  </a:lnTo>
                  <a:cubicBezTo>
                    <a:pt x="94" y="160"/>
                    <a:pt x="58" y="160"/>
                    <a:pt x="50" y="196"/>
                  </a:cubicBezTo>
                  <a:lnTo>
                    <a:pt x="11" y="352"/>
                  </a:lnTo>
                  <a:cubicBezTo>
                    <a:pt x="11" y="352"/>
                    <a:pt x="-2" y="386"/>
                    <a:pt x="50" y="386"/>
                  </a:cubicBezTo>
                  <a:lnTo>
                    <a:pt x="238" y="386"/>
                  </a:lnTo>
                  <a:close/>
                </a:path>
                <a:path w="2022" h="468">
                  <a:moveTo>
                    <a:pt x="319" y="81"/>
                  </a:moveTo>
                  <a:lnTo>
                    <a:pt x="298" y="160"/>
                  </a:lnTo>
                  <a:lnTo>
                    <a:pt x="418" y="160"/>
                  </a:lnTo>
                  <a:lnTo>
                    <a:pt x="401" y="233"/>
                  </a:lnTo>
                  <a:lnTo>
                    <a:pt x="279" y="233"/>
                  </a:lnTo>
                  <a:lnTo>
                    <a:pt x="260" y="307"/>
                  </a:lnTo>
                  <a:lnTo>
                    <a:pt x="435" y="307"/>
                  </a:lnTo>
                  <a:lnTo>
                    <a:pt x="464" y="307"/>
                  </a:lnTo>
                  <a:cubicBezTo>
                    <a:pt x="464" y="307"/>
                    <a:pt x="500" y="307"/>
                    <a:pt x="508" y="271"/>
                  </a:cubicBezTo>
                  <a:lnTo>
                    <a:pt x="544" y="115"/>
                  </a:lnTo>
                  <a:cubicBezTo>
                    <a:pt x="544" y="115"/>
                    <a:pt x="559" y="81"/>
                    <a:pt x="506" y="81"/>
                  </a:cubicBezTo>
                  <a:lnTo>
                    <a:pt x="319" y="81"/>
                  </a:lnTo>
                  <a:close/>
                </a:path>
                <a:path w="2022" h="468">
                  <a:moveTo>
                    <a:pt x="206" y="81"/>
                  </a:moveTo>
                  <a:lnTo>
                    <a:pt x="220" y="21"/>
                  </a:lnTo>
                  <a:cubicBezTo>
                    <a:pt x="220" y="21"/>
                    <a:pt x="230" y="0"/>
                    <a:pt x="278" y="1"/>
                  </a:cubicBezTo>
                  <a:lnTo>
                    <a:pt x="338" y="1"/>
                  </a:lnTo>
                  <a:lnTo>
                    <a:pt x="319" y="81"/>
                  </a:lnTo>
                  <a:lnTo>
                    <a:pt x="206" y="81"/>
                  </a:lnTo>
                  <a:close/>
                </a:path>
                <a:path w="2022" h="468">
                  <a:moveTo>
                    <a:pt x="359" y="385"/>
                  </a:moveTo>
                  <a:lnTo>
                    <a:pt x="337" y="446"/>
                  </a:lnTo>
                  <a:cubicBezTo>
                    <a:pt x="337" y="446"/>
                    <a:pt x="327" y="468"/>
                    <a:pt x="280" y="466"/>
                  </a:cubicBezTo>
                  <a:lnTo>
                    <a:pt x="220" y="466"/>
                  </a:lnTo>
                  <a:lnTo>
                    <a:pt x="238" y="386"/>
                  </a:lnTo>
                  <a:lnTo>
                    <a:pt x="359" y="385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>
              <a:noFill/>
              <a:prstDash val="solid"/>
              <a:miter lim="0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55965" y="692451"/>
            <a:ext cx="5080000" cy="7251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| </a:t>
            </a:r>
            <a:r>
              <a:rPr lang="zh-CN" altLang="en-US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产品尺寸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pPr marL="457200" lvl="0" algn="l" defTabSz="266700">
              <a:lnSpc>
                <a:spcPts val="3795"/>
              </a:lnSpc>
              <a:buClrTx/>
              <a:buSzTx/>
              <a:buFontTx/>
              <a:tabLst>
                <a:tab pos="0" algn="l"/>
              </a:tabLst>
            </a:pPr>
            <a:r>
              <a:rPr lang="en-US" altLang="zh-CN" sz="2000" b="1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 </a:t>
            </a:r>
            <a:endParaRPr lang="en-US" altLang="zh-CN" sz="2000" b="1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8" name="group 6"/>
          <p:cNvGrpSpPr/>
          <p:nvPr/>
        </p:nvGrpSpPr>
        <p:grpSpPr>
          <a:xfrm rot="21600000">
            <a:off x="0" y="9801161"/>
            <a:ext cx="7775447" cy="458723"/>
            <a:chOff x="0" y="0"/>
            <a:chExt cx="7775447" cy="458723"/>
          </a:xfrm>
        </p:grpSpPr>
        <p:pic>
          <p:nvPicPr>
            <p:cNvPr id="64" name="picture 6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7775447" cy="458723"/>
            </a:xfrm>
            <a:prstGeom prst="rect">
              <a:avLst/>
            </a:prstGeom>
          </p:spPr>
        </p:pic>
        <p:sp>
          <p:nvSpPr>
            <p:cNvPr id="66" name="textbox 66"/>
            <p:cNvSpPr/>
            <p:nvPr/>
          </p:nvSpPr>
          <p:spPr>
            <a:xfrm>
              <a:off x="-12700" y="-12700"/>
              <a:ext cx="7800975" cy="516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8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6067425" algn="l" rtl="0" eaLnBrk="0">
                <a:lnSpc>
                  <a:spcPct val="78000"/>
                </a:lnSpc>
              </a:pPr>
              <a:endParaRPr sz="1400" kern="0" spc="-10" dirty="0">
                <a:solidFill>
                  <a:schemeClr val="bg1"/>
                </a:solidFill>
                <a:latin typeface="Segoe UI" panose="020B0502040204020203"/>
                <a:ea typeface="Segoe UI" panose="020B0502040204020203"/>
                <a:cs typeface="Segoe UI" panose="020B0502040204020203"/>
                <a:hlinkClick r:id="rId3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959475" y="9875520"/>
            <a:ext cx="1816100" cy="322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1400" u="sng">
                <a:solidFill>
                  <a:schemeClr val="bg1"/>
                </a:solidFill>
                <a:latin typeface="Segoe UI" panose="020B0502040204020203" charset="0"/>
                <a:cs typeface="Segoe UI" panose="020B0502040204020203" charset="0"/>
              </a:rPr>
              <a:t>www.scodeno.com</a:t>
            </a:r>
            <a:endParaRPr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  <a:p>
            <a:endParaRPr lang="en-US" altLang="zh-CN" sz="1400" u="sng" kern="0" spc="-10" dirty="0">
              <a:solidFill>
                <a:schemeClr val="bg1"/>
              </a:solidFill>
              <a:latin typeface="Segoe UI" panose="020B0502040204020203" charset="0"/>
              <a:ea typeface="Segoe UI" panose="020B0502040204020203"/>
              <a:cs typeface="Segoe UI" panose="020B0502040204020203" charset="0"/>
              <a:hlinkClick r:id="rId3"/>
            </a:endParaRPr>
          </a:p>
        </p:txBody>
      </p:sp>
      <p:sp>
        <p:nvSpPr>
          <p:cNvPr id="13" name="textbox 26"/>
          <p:cNvSpPr/>
          <p:nvPr/>
        </p:nvSpPr>
        <p:spPr>
          <a:xfrm>
            <a:off x="2499082" y="244747"/>
            <a:ext cx="5083175" cy="273683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r" rtl="0" eaLnBrk="0">
              <a:lnSpc>
                <a:spcPct val="78000"/>
              </a:lnSpc>
            </a:pPr>
            <a:endParaRPr sz="1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/>
            </a:endParaRPr>
          </a:p>
          <a:p>
            <a:pPr marL="12700" algn="r" rtl="0" eaLnBrk="0">
              <a:lnSpc>
                <a:spcPct val="78000"/>
              </a:lnSpc>
            </a:pPr>
            <a:r>
              <a:rPr lang="zh-CN" altLang="en-US" sz="1500" b="1" kern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工业交换机</a:t>
            </a:r>
            <a:r>
              <a:rPr sz="1500" b="1" kern="0" spc="16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&gt;</a:t>
            </a:r>
            <a:r>
              <a:rPr 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XPTN-9000-85 </a:t>
            </a:r>
            <a:r>
              <a:rPr lang="zh-CN" altLang="en-US" sz="1500" b="1" kern="0" spc="0">
                <a:solidFill>
                  <a:srgbClr val="FFFFFF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/>
              </a:rPr>
              <a:t>国产化系列</a:t>
            </a:r>
            <a:endParaRPr sz="1500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/>
            </a:endParaRPr>
          </a:p>
        </p:txBody>
      </p:sp>
      <p:pic>
        <p:nvPicPr>
          <p:cNvPr id="4" name="图片 3" descr="74becb9a29434043a1f92c978b46f0a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5" y="1417320"/>
            <a:ext cx="6858000" cy="498157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30*404"/>
  <p:tag name="TABLE_ENDDRAG_RECT" val="38*66*530*404"/>
</p:tagLst>
</file>

<file path=ppt/tags/tag2.xml><?xml version="1.0" encoding="utf-8"?>
<p:tagLst xmlns:p="http://schemas.openxmlformats.org/presentationml/2006/main">
  <p:tag name="TABLE_ENDDRAG_ORIGIN_RECT" val="535*201"/>
  <p:tag name="TABLE_ENDDRAG_RECT" val="38*520*535*201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主题​​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3413</Words>
  <Application>WPS 演示</Application>
  <PresentationFormat>自定义</PresentationFormat>
  <Paragraphs>598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</vt:lpstr>
      <vt:lpstr>Wingdings</vt:lpstr>
      <vt:lpstr>Segoe UI</vt:lpstr>
      <vt:lpstr>Segoe UI</vt:lpstr>
      <vt:lpstr>CIDFont</vt:lpstr>
      <vt:lpstr>brush-tipTerrence trial</vt:lpstr>
      <vt:lpstr>Arial Unicode MS</vt:lpstr>
      <vt:lpstr>等线 Light</vt:lpstr>
      <vt:lpstr>Aptos Display</vt:lpstr>
      <vt:lpstr>等线</vt:lpstr>
      <vt:lpstr>Aptos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大地飞鹰</cp:lastModifiedBy>
  <cp:revision>447</cp:revision>
  <dcterms:created xsi:type="dcterms:W3CDTF">2025-08-28T01:25:00Z</dcterms:created>
  <dcterms:modified xsi:type="dcterms:W3CDTF">2026-07-08T06:21:53Z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0E6F3C5846BD420F856ADCC0171BA184_13</vt:lpwstr>
  </property>
  <property fmtid="{D5CDD505-2E9C-101B-9397-08002B2CF9AE}" pid="3" name="KSOProductBuildVer">
    <vt:lpwstr>2052-12.1.0.26895</vt:lpwstr>
  </property>
</Properties>
</file>