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75" r:id="rId3"/>
    <p:sldId id="273" r:id="rId4"/>
    <p:sldId id="272" r:id="rId5"/>
    <p:sldId id="276" r:id="rId6"/>
    <p:sldId id="277" r:id="rId7"/>
  </p:sldIdLst>
  <p:sldSz cx="7775575" cy="1025969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1" clrIdx="0"/>
  <p:cmAuthor id="2" name="冯 阿敏" initials="冯" lastIdx="1" clrIdx="1"/>
  <p:cmAuthor id="624032363" name="华南小土匪" initials="华" lastIdx="2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EDED"/>
    <a:srgbClr val="FFFFFF"/>
    <a:srgbClr val="E8E8E8"/>
    <a:srgbClr val="1C6597"/>
    <a:srgbClr val="215F9A"/>
    <a:srgbClr val="F2F2F2"/>
    <a:srgbClr val="DCEA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28"/>
    <p:restoredTop sz="94719"/>
  </p:normalViewPr>
  <p:slideViewPr>
    <p:cSldViewPr snapToGrid="0">
      <p:cViewPr>
        <p:scale>
          <a:sx n="75" d="100"/>
          <a:sy n="75" d="100"/>
        </p:scale>
        <p:origin x="1352" y="-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handoutMaster" Target="handoutMasters/handoutMaster1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commentAuthors" Target="commentAuthors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259560" y="1143000"/>
            <a:ext cx="2338881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3168" y="1679128"/>
            <a:ext cx="6609239" cy="3572005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947" y="5388883"/>
            <a:ext cx="5831681" cy="2477127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6495" indent="0" algn="ctr">
              <a:buNone/>
              <a:defRPr sz="1360"/>
            </a:lvl4pPr>
            <a:lvl5pPr marL="1555115" indent="0" algn="ctr">
              <a:buNone/>
              <a:defRPr sz="1360"/>
            </a:lvl5pPr>
            <a:lvl6pPr marL="1943735" indent="0" algn="ctr">
              <a:buNone/>
              <a:defRPr sz="1360"/>
            </a:lvl6pPr>
            <a:lvl7pPr marL="2332355" indent="0" algn="ctr">
              <a:buNone/>
              <a:defRPr sz="1360"/>
            </a:lvl7pPr>
            <a:lvl8pPr marL="2721610" indent="0" algn="ctr">
              <a:buNone/>
              <a:defRPr sz="1360"/>
            </a:lvl8pPr>
            <a:lvl9pPr marL="3110230" indent="0" algn="ctr">
              <a:buNone/>
              <a:defRPr sz="136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99D50-5AC0-0C4B-92B0-92F9B56BC179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8F80D-6A0D-6A40-92C8-705FA1C550C9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99D50-5AC0-0C4B-92B0-92F9B56BC179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8F80D-6A0D-6A40-92C8-705FA1C550C9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4396" y="546251"/>
            <a:ext cx="1676608" cy="8694887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571" y="546251"/>
            <a:ext cx="4932630" cy="8694887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99D50-5AC0-0C4B-92B0-92F9B56BC179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8F80D-6A0D-6A40-92C8-705FA1C550C9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99D50-5AC0-0C4B-92B0-92F9B56BC179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8F80D-6A0D-6A40-92C8-705FA1C550C9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522" y="2557881"/>
            <a:ext cx="6706433" cy="4267880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522" y="6866137"/>
            <a:ext cx="6706433" cy="2244377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>
                    <a:tint val="82000"/>
                  </a:schemeClr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82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82000"/>
                  </a:schemeClr>
                </a:solidFill>
              </a:defRPr>
            </a:lvl3pPr>
            <a:lvl4pPr marL="1166495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4pPr>
            <a:lvl5pPr marL="1555115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5pPr>
            <a:lvl6pPr marL="1943735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6pPr>
            <a:lvl7pPr marL="2332355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7pPr>
            <a:lvl8pPr marL="272161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8pPr>
            <a:lvl9pPr marL="311023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99D50-5AC0-0C4B-92B0-92F9B56BC179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8F80D-6A0D-6A40-92C8-705FA1C550C9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571" y="2731253"/>
            <a:ext cx="3304619" cy="65098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6385" y="2731253"/>
            <a:ext cx="3304619" cy="65098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99D50-5AC0-0C4B-92B0-92F9B56BC179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8F80D-6A0D-6A40-92C8-705FA1C550C9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546253"/>
            <a:ext cx="6706433" cy="1983128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584" y="2515129"/>
            <a:ext cx="3289432" cy="1232626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6495" indent="0">
              <a:buNone/>
              <a:defRPr sz="1360" b="1"/>
            </a:lvl4pPr>
            <a:lvl5pPr marL="1555115" indent="0">
              <a:buNone/>
              <a:defRPr sz="1360" b="1"/>
            </a:lvl5pPr>
            <a:lvl6pPr marL="1943735" indent="0">
              <a:buNone/>
              <a:defRPr sz="1360" b="1"/>
            </a:lvl6pPr>
            <a:lvl7pPr marL="2332355" indent="0">
              <a:buNone/>
              <a:defRPr sz="1360" b="1"/>
            </a:lvl7pPr>
            <a:lvl8pPr marL="2721610" indent="0">
              <a:buNone/>
              <a:defRPr sz="1360" b="1"/>
            </a:lvl8pPr>
            <a:lvl9pPr marL="3110230" indent="0">
              <a:buNone/>
              <a:defRPr sz="136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584" y="3747755"/>
            <a:ext cx="3289432" cy="551238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6385" y="2515129"/>
            <a:ext cx="3305632" cy="1232626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6495" indent="0">
              <a:buNone/>
              <a:defRPr sz="1360" b="1"/>
            </a:lvl4pPr>
            <a:lvl5pPr marL="1555115" indent="0">
              <a:buNone/>
              <a:defRPr sz="1360" b="1"/>
            </a:lvl5pPr>
            <a:lvl6pPr marL="1943735" indent="0">
              <a:buNone/>
              <a:defRPr sz="1360" b="1"/>
            </a:lvl6pPr>
            <a:lvl7pPr marL="2332355" indent="0">
              <a:buNone/>
              <a:defRPr sz="1360" b="1"/>
            </a:lvl7pPr>
            <a:lvl8pPr marL="2721610" indent="0">
              <a:buNone/>
              <a:defRPr sz="1360" b="1"/>
            </a:lvl8pPr>
            <a:lvl9pPr marL="3110230" indent="0">
              <a:buNone/>
              <a:defRPr sz="136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6385" y="3747755"/>
            <a:ext cx="3305632" cy="551238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99D50-5AC0-0C4B-92B0-92F9B56BC179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8F80D-6A0D-6A40-92C8-705FA1C550C9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99D50-5AC0-0C4B-92B0-92F9B56BC179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8F80D-6A0D-6A40-92C8-705FA1C550C9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99D50-5AC0-0C4B-92B0-92F9B56BC179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8F80D-6A0D-6A40-92C8-705FA1C550C9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684001"/>
            <a:ext cx="2507825" cy="2394003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5632" y="1477254"/>
            <a:ext cx="3936385" cy="7291259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584" y="3078004"/>
            <a:ext cx="2507825" cy="5702383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6495" indent="0">
              <a:buNone/>
              <a:defRPr sz="850"/>
            </a:lvl4pPr>
            <a:lvl5pPr marL="1555115" indent="0">
              <a:buNone/>
              <a:defRPr sz="850"/>
            </a:lvl5pPr>
            <a:lvl6pPr marL="1943735" indent="0">
              <a:buNone/>
              <a:defRPr sz="850"/>
            </a:lvl6pPr>
            <a:lvl7pPr marL="2332355" indent="0">
              <a:buNone/>
              <a:defRPr sz="850"/>
            </a:lvl7pPr>
            <a:lvl8pPr marL="2721610" indent="0">
              <a:buNone/>
              <a:defRPr sz="850"/>
            </a:lvl8pPr>
            <a:lvl9pPr marL="3110230" indent="0">
              <a:buNone/>
              <a:defRPr sz="8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99D50-5AC0-0C4B-92B0-92F9B56BC179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8F80D-6A0D-6A40-92C8-705FA1C550C9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684001"/>
            <a:ext cx="2507825" cy="2394003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5632" y="1477254"/>
            <a:ext cx="3936385" cy="7291259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6495" indent="0">
              <a:buNone/>
              <a:defRPr sz="1700"/>
            </a:lvl4pPr>
            <a:lvl5pPr marL="1555115" indent="0">
              <a:buNone/>
              <a:defRPr sz="1700"/>
            </a:lvl5pPr>
            <a:lvl6pPr marL="1943735" indent="0">
              <a:buNone/>
              <a:defRPr sz="1700"/>
            </a:lvl6pPr>
            <a:lvl7pPr marL="2332355" indent="0">
              <a:buNone/>
              <a:defRPr sz="1700"/>
            </a:lvl7pPr>
            <a:lvl8pPr marL="2721610" indent="0">
              <a:buNone/>
              <a:defRPr sz="1700"/>
            </a:lvl8pPr>
            <a:lvl9pPr marL="3110230" indent="0">
              <a:buNone/>
              <a:defRPr sz="17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584" y="3078004"/>
            <a:ext cx="2507825" cy="5702383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6495" indent="0">
              <a:buNone/>
              <a:defRPr sz="850"/>
            </a:lvl4pPr>
            <a:lvl5pPr marL="1555115" indent="0">
              <a:buNone/>
              <a:defRPr sz="850"/>
            </a:lvl5pPr>
            <a:lvl6pPr marL="1943735" indent="0">
              <a:buNone/>
              <a:defRPr sz="850"/>
            </a:lvl6pPr>
            <a:lvl7pPr marL="2332355" indent="0">
              <a:buNone/>
              <a:defRPr sz="850"/>
            </a:lvl7pPr>
            <a:lvl8pPr marL="2721610" indent="0">
              <a:buNone/>
              <a:defRPr sz="850"/>
            </a:lvl8pPr>
            <a:lvl9pPr marL="3110230" indent="0">
              <a:buNone/>
              <a:defRPr sz="8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99D50-5AC0-0C4B-92B0-92F9B56BC179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8F80D-6A0D-6A40-92C8-705FA1C550C9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571" y="546253"/>
            <a:ext cx="6706433" cy="1983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571" y="2731253"/>
            <a:ext cx="6706433" cy="65098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571" y="9509514"/>
            <a:ext cx="1749504" cy="5462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2A99D50-5AC0-0C4B-92B0-92F9B56BC179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5659" y="9509514"/>
            <a:ext cx="2624257" cy="5462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91500" y="9509514"/>
            <a:ext cx="1749504" cy="5462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D68F80D-6A0D-6A40-92C8-705FA1C550C9}" type="slidenum">
              <a:rPr kumimoji="1" lang="zh-CN" altLang="en-US" smtClean="0"/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2185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805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9425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8045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665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592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454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6495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5115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735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2355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161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1023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hyperlink" Target="https://www.scodeno.com" TargetMode="External"/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2" Type="http://schemas.openxmlformats.org/officeDocument/2006/relationships/hyperlink" Target="https://www.scodeno.com" TargetMode="Externa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2.xml"/><Relationship Id="rId4" Type="http://schemas.openxmlformats.org/officeDocument/2006/relationships/image" Target="../media/image1.png"/><Relationship Id="rId3" Type="http://schemas.openxmlformats.org/officeDocument/2006/relationships/hyperlink" Target="https://www.scodeno.com" TargetMode="External"/><Relationship Id="rId2" Type="http://schemas.openxmlformats.org/officeDocument/2006/relationships/image" Target="../media/image3.png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hyperlink" Target="https://www.scodeno.com" TargetMode="External"/><Relationship Id="rId2" Type="http://schemas.openxmlformats.org/officeDocument/2006/relationships/image" Target="../media/image3.png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6.png"/><Relationship Id="rId3" Type="http://schemas.openxmlformats.org/officeDocument/2006/relationships/hyperlink" Target="https://www.scodeno.com" TargetMode="External"/><Relationship Id="rId2" Type="http://schemas.openxmlformats.org/officeDocument/2006/relationships/image" Target="../media/image3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/>
          <p:nvPr/>
        </p:nvSpPr>
        <p:spPr>
          <a:xfrm>
            <a:off x="657020" y="4492306"/>
            <a:ext cx="6496050" cy="225107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0000"/>
              </a:lnSpc>
            </a:pPr>
            <a:endParaRPr sz="1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14605" algn="l" rtl="0" eaLnBrk="0">
              <a:lnSpc>
                <a:spcPct val="85000"/>
              </a:lnSpc>
            </a:pPr>
            <a:r>
              <a:rPr sz="2000" b="1" kern="0" spc="-20">
                <a:solidFill>
                  <a:srgbClr val="4E95D9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|</a:t>
            </a:r>
            <a:r>
              <a:rPr sz="2000" b="1" kern="0" spc="140">
                <a:solidFill>
                  <a:srgbClr val="4E95D9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 </a:t>
            </a:r>
            <a:r>
              <a:rPr lang="zh-CN" altLang="en-US" sz="2000" b="1" kern="0" spc="-20">
                <a:solidFill>
                  <a:srgbClr val="4E95D9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产品概述</a:t>
            </a:r>
            <a:endParaRPr sz="20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16510" eaLnBrk="0">
              <a:lnSpc>
                <a:spcPts val="1915"/>
              </a:lnSpc>
              <a:spcBef>
                <a:spcPts val="1075"/>
              </a:spcBef>
            </a:pPr>
            <a:r>
              <a:rPr lang="en-US" altLang="zh-CN" sz="1400" kern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XPTN-9000-85 </a:t>
            </a:r>
            <a:r>
              <a:rPr lang="zh-CN" altLang="en-US" sz="1400" kern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国产化系列工业交换机是轻管理型交换机，专为严苛工业环境设计，为工业以太网提供经济高效的解决方案，支持</a:t>
            </a:r>
            <a:r>
              <a:rPr lang="en-US" altLang="zh-CN" sz="1400" kern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-40℃</a:t>
            </a:r>
            <a:r>
              <a:rPr lang="zh-CN" altLang="en-US" sz="1400" kern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至</a:t>
            </a:r>
            <a:r>
              <a:rPr lang="en-US" altLang="zh-CN" sz="1400" kern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75℃</a:t>
            </a:r>
            <a:r>
              <a:rPr lang="zh-CN" altLang="en-US" sz="1400" kern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的宽温工作范围。</a:t>
            </a:r>
            <a:endParaRPr lang="zh-CN" altLang="en-US" sz="1400" kern="0">
              <a:solidFill>
                <a:srgbClr val="000000">
                  <a:alpha val="10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16510" eaLnBrk="0">
              <a:lnSpc>
                <a:spcPts val="1915"/>
              </a:lnSpc>
              <a:spcBef>
                <a:spcPts val="1075"/>
              </a:spcBef>
            </a:pPr>
            <a:r>
              <a:rPr lang="zh-CN" altLang="en-US" sz="1400" kern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该系列采用冗余直流电源供电，配备坚固的铝合金外壳，通过</a:t>
            </a:r>
            <a:r>
              <a:rPr lang="en-US" altLang="zh-CN" sz="1400" kern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EMI/EMC</a:t>
            </a:r>
            <a:r>
              <a:rPr lang="zh-CN" altLang="en-US" sz="1400" kern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高级别测试，并经过严格的老化测试，完全满足工业自动化、交通、电力、能源、油田、煤山矿井等行业的应用需求。</a:t>
            </a:r>
            <a:endParaRPr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</p:txBody>
      </p:sp>
      <p:sp>
        <p:nvSpPr>
          <p:cNvPr id="4" name="textbox 4"/>
          <p:cNvSpPr/>
          <p:nvPr/>
        </p:nvSpPr>
        <p:spPr>
          <a:xfrm>
            <a:off x="537670" y="1986735"/>
            <a:ext cx="3274059" cy="197992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marL="115570" indent="-103505" algn="l" rtl="0" eaLnBrk="0">
              <a:lnSpc>
                <a:spcPct val="133000"/>
              </a:lnSpc>
            </a:pPr>
            <a:r>
              <a:rPr sz="1400" kern="0" spc="-1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•</a:t>
            </a:r>
            <a:r>
              <a:rPr sz="1400" kern="0" spc="15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 </a:t>
            </a:r>
            <a:r>
              <a:rPr lang="zh-CN" altLang="en-US" sz="1400" kern="0" spc="-1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输入电压</a:t>
            </a:r>
            <a:r>
              <a:rPr sz="1400" kern="0" spc="-1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:</a:t>
            </a:r>
            <a:r>
              <a:rPr sz="1400" kern="0" spc="11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DC12~58V for Non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-PoE,</a:t>
            </a:r>
            <a:r>
              <a:rPr sz="14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  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DC48~58V for</a:t>
            </a:r>
            <a:r>
              <a:rPr sz="1400" kern="0" spc="1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PoE</a:t>
            </a:r>
            <a:endParaRPr sz="1400" kern="0" spc="-2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marL="115570" indent="-103505" algn="l" rtl="0" eaLnBrk="0">
              <a:lnSpc>
                <a:spcPct val="133000"/>
              </a:lnSpc>
            </a:pPr>
            <a:r>
              <a:rPr sz="1400" kern="0" spc="-1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•</a:t>
            </a:r>
            <a:r>
              <a:rPr sz="1400" kern="0" spc="9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 </a:t>
            </a:r>
            <a:r>
              <a:rPr lang="zh-CN" altLang="en-US" sz="1400" kern="0" spc="-1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工作温度</a:t>
            </a:r>
            <a:r>
              <a:rPr sz="1400" kern="0" spc="-1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: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-40</a:t>
            </a:r>
            <a:r>
              <a:rPr sz="1400" kern="0" spc="-1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℃~</a:t>
            </a:r>
            <a:r>
              <a:rPr lang="en-US" sz="1400" kern="0" spc="-1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75</a:t>
            </a:r>
            <a:r>
              <a:rPr lang="en-US" sz="1400" kern="0" spc="-1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℃</a:t>
            </a:r>
            <a:endParaRPr sz="1400" kern="0" spc="-10" dirty="0">
              <a:solidFill>
                <a:srgbClr val="000000">
                  <a:alpha val="10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12700" algn="l" rtl="0" eaLnBrk="0">
              <a:lnSpc>
                <a:spcPts val="1915"/>
              </a:lnSpc>
              <a:spcBef>
                <a:spcPts val="325"/>
              </a:spcBef>
            </a:pPr>
            <a:r>
              <a:rPr sz="1400" kern="0" spc="-2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•</a:t>
            </a:r>
            <a:r>
              <a:rPr sz="1400" kern="0" spc="14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 </a:t>
            </a:r>
            <a:r>
              <a:rPr lang="zh-CN" altLang="en-US" sz="1400" kern="0" spc="14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防护等级</a:t>
            </a:r>
            <a:r>
              <a:rPr sz="1400" kern="0" spc="-2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:</a:t>
            </a:r>
            <a:r>
              <a:rPr sz="1400" kern="0" spc="13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 </a:t>
            </a:r>
            <a:r>
              <a:rPr sz="1400" kern="0" spc="-2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IP40</a:t>
            </a:r>
            <a:endParaRPr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12700" algn="l" rtl="0" eaLnBrk="0">
              <a:lnSpc>
                <a:spcPct val="85000"/>
              </a:lnSpc>
              <a:spcBef>
                <a:spcPts val="790"/>
              </a:spcBef>
            </a:pPr>
            <a:r>
              <a:rPr sz="1400" kern="0" spc="-1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•</a:t>
            </a:r>
            <a:r>
              <a:rPr sz="1400" kern="0" spc="22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 </a:t>
            </a:r>
            <a:r>
              <a:rPr lang="zh-CN" altLang="en-US" sz="1400" kern="0" spc="-1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端口防雷：</a:t>
            </a:r>
            <a:r>
              <a:rPr lang="en-US" altLang="zh-CN" sz="1400" kern="0" spc="-1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6KV</a:t>
            </a:r>
            <a:endParaRPr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12700" algn="l" rtl="0" eaLnBrk="0">
              <a:lnSpc>
                <a:spcPts val="1915"/>
              </a:lnSpc>
              <a:spcBef>
                <a:spcPts val="355"/>
              </a:spcBef>
            </a:pP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•</a:t>
            </a:r>
            <a:r>
              <a:rPr sz="1400" kern="0" spc="13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 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ESD</a:t>
            </a:r>
            <a:r>
              <a:rPr sz="1400" kern="0" spc="-2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: </a:t>
            </a:r>
            <a:r>
              <a:rPr lang="zh-CN" altLang="en-US" sz="1400" kern="0" spc="-2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接触</a:t>
            </a:r>
            <a:r>
              <a:rPr sz="1400" kern="0" spc="-2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 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8KV</a:t>
            </a:r>
            <a:r>
              <a:rPr sz="1400" kern="0" spc="-2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,</a:t>
            </a:r>
            <a:r>
              <a:rPr sz="1400" kern="0" spc="5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 </a:t>
            </a:r>
            <a:r>
              <a:rPr lang="zh-CN" altLang="en-US" sz="1400" kern="0" spc="-2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空放 </a:t>
            </a:r>
            <a:r>
              <a:rPr sz="1400" kern="0" spc="-2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15K</a:t>
            </a:r>
            <a:r>
              <a:rPr sz="1400" kern="0" spc="-3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V</a:t>
            </a:r>
            <a:endParaRPr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12700" algn="l" rtl="0" eaLnBrk="0">
              <a:lnSpc>
                <a:spcPts val="1915"/>
              </a:lnSpc>
              <a:spcBef>
                <a:spcPts val="325"/>
              </a:spcBef>
            </a:pP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•</a:t>
            </a:r>
            <a:r>
              <a:rPr sz="1400" kern="0" spc="12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 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MTBF</a:t>
            </a:r>
            <a:r>
              <a:rPr sz="1400" kern="0" spc="-2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:</a:t>
            </a:r>
            <a:r>
              <a:rPr sz="1400" kern="0" spc="16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 </a:t>
            </a:r>
            <a:r>
              <a:rPr sz="1400" kern="0" spc="-2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100,00</a:t>
            </a:r>
            <a:r>
              <a:rPr lang="en-US" sz="1400" kern="0" spc="-2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0 </a:t>
            </a:r>
            <a:r>
              <a:rPr lang="zh-CN" altLang="en-US" sz="1400" kern="0" spc="-2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小时</a:t>
            </a:r>
            <a:endParaRPr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</p:txBody>
      </p:sp>
      <p:sp>
        <p:nvSpPr>
          <p:cNvPr id="8" name="textbox 8"/>
          <p:cNvSpPr/>
          <p:nvPr/>
        </p:nvSpPr>
        <p:spPr>
          <a:xfrm>
            <a:off x="657020" y="6661905"/>
            <a:ext cx="2798244" cy="272986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0000"/>
              </a:lnSpc>
            </a:pPr>
            <a:endParaRPr sz="1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12700" algn="l" rtl="0" eaLnBrk="0">
              <a:lnSpc>
                <a:spcPct val="85000"/>
              </a:lnSpc>
            </a:pPr>
            <a:r>
              <a:rPr sz="2000" b="1" kern="0" spc="-30">
                <a:solidFill>
                  <a:srgbClr val="4E95D9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| </a:t>
            </a:r>
            <a:r>
              <a:rPr lang="zh-CN" altLang="en-US" sz="2000" b="1" kern="0" spc="-30">
                <a:solidFill>
                  <a:srgbClr val="4E95D9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相关技术</a:t>
            </a:r>
            <a:endParaRPr sz="20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31750" algn="l" rtl="0" eaLnBrk="0">
              <a:lnSpc>
                <a:spcPts val="1915"/>
              </a:lnSpc>
              <a:spcBef>
                <a:spcPts val="1000"/>
              </a:spcBef>
            </a:pP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●</a:t>
            </a:r>
            <a:r>
              <a:rPr sz="1400" kern="0" spc="-12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IEEE 802.3 CSMA/CD</a:t>
            </a:r>
            <a:r>
              <a:rPr sz="14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 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method</a:t>
            </a:r>
            <a:endParaRPr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31115" algn="l" rtl="0" eaLnBrk="0">
              <a:lnSpc>
                <a:spcPts val="1915"/>
              </a:lnSpc>
              <a:spcBef>
                <a:spcPts val="380"/>
              </a:spcBef>
            </a:pP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●</a:t>
            </a:r>
            <a:r>
              <a:rPr sz="1400" kern="0" spc="-15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</a:t>
            </a: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IEEE 802.3</a:t>
            </a:r>
            <a:r>
              <a:rPr sz="1400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 </a:t>
            </a: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af</a:t>
            </a:r>
            <a:r>
              <a:rPr sz="1400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 </a:t>
            </a: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PoE</a:t>
            </a:r>
            <a:endParaRPr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31115" algn="l" rtl="0" eaLnBrk="0">
              <a:lnSpc>
                <a:spcPts val="1915"/>
              </a:lnSpc>
              <a:spcBef>
                <a:spcPts val="380"/>
              </a:spcBef>
            </a:pP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●</a:t>
            </a:r>
            <a:r>
              <a:rPr sz="1400" kern="0" spc="-17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</a:t>
            </a: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IEEE 802.3</a:t>
            </a:r>
            <a:r>
              <a:rPr sz="1400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 </a:t>
            </a: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at</a:t>
            </a:r>
            <a:r>
              <a:rPr sz="1400" kern="0" spc="11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 </a:t>
            </a: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PoE+</a:t>
            </a:r>
            <a:endParaRPr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31115" algn="l" rtl="0" eaLnBrk="0">
              <a:lnSpc>
                <a:spcPts val="1915"/>
              </a:lnSpc>
              <a:spcBef>
                <a:spcPts val="380"/>
              </a:spcBef>
            </a:pP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●</a:t>
            </a:r>
            <a:r>
              <a:rPr sz="1400" kern="0" spc="-16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IEEE 802.3x</a:t>
            </a:r>
            <a:r>
              <a:rPr sz="1400" kern="0" spc="12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 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Flow Control</a:t>
            </a:r>
            <a:endParaRPr sz="1400" kern="0" spc="-20" dirty="0">
              <a:solidFill>
                <a:srgbClr val="000000">
                  <a:alpha val="10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31115" algn="l" rtl="0" eaLnBrk="0">
              <a:lnSpc>
                <a:spcPts val="1915"/>
              </a:lnSpc>
              <a:spcBef>
                <a:spcPts val="380"/>
              </a:spcBef>
            </a:pP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●</a:t>
            </a:r>
            <a:r>
              <a:rPr sz="1400" kern="0" spc="-11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 </a:t>
            </a: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+mn-ea"/>
              </a:rPr>
              <a:t>IEEE 802</a:t>
            </a:r>
            <a:r>
              <a:rPr sz="1400" kern="0" spc="10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+mn-ea"/>
              </a:rPr>
              <a:t> </a:t>
            </a: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+mn-ea"/>
              </a:rPr>
              <a:t>Networks</a:t>
            </a:r>
            <a:endParaRPr sz="1400" kern="0" spc="-30" dirty="0">
              <a:solidFill>
                <a:srgbClr val="000000">
                  <a:alpha val="10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  <a:sym typeface="+mn-ea"/>
            </a:endParaRPr>
          </a:p>
          <a:p>
            <a:pPr marL="12700" algn="l" rtl="0" eaLnBrk="0">
              <a:lnSpc>
                <a:spcPts val="1915"/>
              </a:lnSpc>
              <a:spcBef>
                <a:spcPts val="380"/>
              </a:spcBef>
            </a:pP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●</a:t>
            </a:r>
            <a:r>
              <a:rPr sz="1400" kern="0" spc="-19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 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+mn-ea"/>
              </a:rPr>
              <a:t>IEEE </a:t>
            </a:r>
            <a:r>
              <a:rPr sz="1400" kern="0" spc="-2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+mn-ea"/>
              </a:rPr>
              <a:t>802</a:t>
            </a:r>
            <a:r>
              <a:rPr sz="1400" kern="0" spc="-3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+mn-ea"/>
              </a:rPr>
              <a:t>.3</a:t>
            </a:r>
            <a:r>
              <a:rPr sz="1400" kern="0" spc="16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+mn-ea"/>
              </a:rPr>
              <a:t> </a:t>
            </a:r>
            <a:r>
              <a:rPr sz="1400" kern="0" spc="-3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+mn-ea"/>
              </a:rPr>
              <a:t>10Base-T</a:t>
            </a:r>
            <a:endParaRPr lang="en-US" sz="140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rtl="0" eaLnBrk="0">
              <a:lnSpc>
                <a:spcPts val="1915"/>
              </a:lnSpc>
              <a:spcBef>
                <a:spcPts val="380"/>
              </a:spcBef>
            </a:pPr>
            <a:r>
              <a:rPr lang="en-US" sz="1400" kern="0" spc="-1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●</a:t>
            </a:r>
            <a:r>
              <a:rPr lang="en-US" sz="1400" kern="0" spc="-19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 </a:t>
            </a:r>
            <a:r>
              <a:rPr lang="en-US" sz="1400" kern="0" spc="-1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+mn-ea"/>
              </a:rPr>
              <a:t>IEEE 802</a:t>
            </a:r>
            <a:r>
              <a:rPr lang="en-US" sz="1400" kern="0" spc="-2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+mn-ea"/>
              </a:rPr>
              <a:t>.3u</a:t>
            </a:r>
            <a:r>
              <a:rPr lang="en-US" sz="1400" kern="0" spc="15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+mn-ea"/>
              </a:rPr>
              <a:t> </a:t>
            </a:r>
            <a:r>
              <a:rPr lang="en-US" sz="1400" kern="0" spc="-2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+mn-ea"/>
              </a:rPr>
              <a:t>100Base-TX/</a:t>
            </a: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+mn-ea"/>
              </a:rPr>
              <a:t>FX</a:t>
            </a:r>
            <a:endParaRPr lang="en-US" sz="140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12700" algn="l" rtl="0" eaLnBrk="0">
              <a:lnSpc>
                <a:spcPts val="1915"/>
              </a:lnSpc>
              <a:spcBef>
                <a:spcPts val="380"/>
              </a:spcBef>
            </a:pPr>
            <a:r>
              <a:rPr sz="1400" kern="0" spc="-2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●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+mn-ea"/>
              </a:rPr>
              <a:t>IEEE 802.3z Gigabit SX/LX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31115" algn="l" rtl="0" eaLnBrk="0">
              <a:lnSpc>
                <a:spcPts val="1915"/>
              </a:lnSpc>
              <a:spcBef>
                <a:spcPts val="380"/>
              </a:spcBef>
            </a:pPr>
            <a:endParaRPr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31115" algn="l" rtl="0" eaLnBrk="0">
              <a:lnSpc>
                <a:spcPts val="1915"/>
              </a:lnSpc>
              <a:spcBef>
                <a:spcPts val="380"/>
              </a:spcBef>
            </a:pPr>
            <a:endParaRPr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</p:txBody>
      </p:sp>
      <p:sp>
        <p:nvSpPr>
          <p:cNvPr id="14" name="textbox 14"/>
          <p:cNvSpPr/>
          <p:nvPr/>
        </p:nvSpPr>
        <p:spPr>
          <a:xfrm>
            <a:off x="3966005" y="7122916"/>
            <a:ext cx="3492500" cy="226885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r>
              <a:rPr sz="100" kern="0" spc="-2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●</a:t>
            </a:r>
            <a:endParaRPr sz="1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298450" indent="-285750" algn="l" rtl="0" eaLnBrk="0">
              <a:lnSpc>
                <a:spcPts val="1915"/>
              </a:lnSpc>
              <a:spcBef>
                <a:spcPts val="380"/>
              </a:spcBef>
              <a:buSzPct val="160000"/>
              <a:buFont typeface="Wingdings" panose="05000000000000000000" charset="0"/>
              <a:buChar char="l"/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+mn-ea"/>
              </a:rPr>
              <a:t>IEEE 802.3ab Gigabit 1000T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298450" indent="-285750" algn="l" rtl="0" eaLnBrk="0">
              <a:lnSpc>
                <a:spcPts val="1915"/>
              </a:lnSpc>
              <a:spcBef>
                <a:spcPts val="380"/>
              </a:spcBef>
              <a:buSzPct val="160000"/>
              <a:buFont typeface="Wingdings" panose="05000000000000000000" charset="0"/>
              <a:buChar char="l"/>
            </a:pP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IEEE 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802.3ad port trunk with LACP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298450" indent="-285750" algn="l" rtl="0" eaLnBrk="0">
              <a:lnSpc>
                <a:spcPts val="1915"/>
              </a:lnSpc>
              <a:spcBef>
                <a:spcPts val="380"/>
              </a:spcBef>
              <a:buSzPct val="160000"/>
              <a:buFont typeface="Wingdings" panose="05000000000000000000" charset="0"/>
              <a:buChar char="l"/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IEEE 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802.1D Spanning Tree Protocol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298450" indent="-285750" algn="l" rtl="0" eaLnBrk="0">
              <a:lnSpc>
                <a:spcPts val="1915"/>
              </a:lnSpc>
              <a:spcBef>
                <a:spcPts val="380"/>
              </a:spcBef>
              <a:buSzPct val="160000"/>
              <a:buFont typeface="Wingdings" panose="05000000000000000000" charset="0"/>
              <a:buChar char="l"/>
            </a:pP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IEEE 802.1w Rapid Spanning Tree Protocol</a:t>
            </a:r>
            <a:endParaRPr lang="en-US" altLang="zh-CN" sz="140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298450" indent="-285750" eaLnBrk="0">
              <a:lnSpc>
                <a:spcPts val="1915"/>
              </a:lnSpc>
              <a:spcBef>
                <a:spcPts val="380"/>
              </a:spcBef>
              <a:buSzPct val="160000"/>
              <a:buFont typeface="Wingdings" panose="05000000000000000000" charset="0"/>
              <a:buChar char="l"/>
            </a:pP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+mn-ea"/>
              </a:rPr>
              <a:t>IEEE 802.1p Class of Service</a:t>
            </a:r>
            <a:endParaRPr lang="en-US" altLang="zh-CN" sz="140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  <a:sym typeface="+mn-ea"/>
            </a:endParaRPr>
          </a:p>
          <a:p>
            <a:pPr marL="298450" indent="-285750" eaLnBrk="0">
              <a:lnSpc>
                <a:spcPts val="1915"/>
              </a:lnSpc>
              <a:spcBef>
                <a:spcPts val="380"/>
              </a:spcBef>
              <a:buSzPct val="160000"/>
              <a:buFont typeface="Wingdings" panose="05000000000000000000" charset="0"/>
              <a:buChar char="l"/>
            </a:pP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+mn-ea"/>
              </a:rPr>
              <a:t>IEEE 802.1Q VLAN tagging</a:t>
            </a:r>
            <a:endParaRPr lang="en-US" altLang="zh-CN" sz="140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298450" indent="-285750" eaLnBrk="0">
              <a:lnSpc>
                <a:spcPts val="1915"/>
              </a:lnSpc>
              <a:spcBef>
                <a:spcPts val="380"/>
              </a:spcBef>
              <a:buSzPct val="160000"/>
              <a:buFont typeface="Wingdings" panose="05000000000000000000" charset="0"/>
              <a:buChar char="l"/>
            </a:pP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RFC 2068 HTTP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12700" algn="l" rtl="0" eaLnBrk="0">
              <a:lnSpc>
                <a:spcPts val="1915"/>
              </a:lnSpc>
              <a:spcBef>
                <a:spcPts val="380"/>
              </a:spcBef>
            </a:pP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</p:txBody>
      </p:sp>
      <p:sp>
        <p:nvSpPr>
          <p:cNvPr id="18" name="textbox 18"/>
          <p:cNvSpPr/>
          <p:nvPr/>
        </p:nvSpPr>
        <p:spPr>
          <a:xfrm>
            <a:off x="3966845" y="830580"/>
            <a:ext cx="3507105" cy="61595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1000"/>
              </a:lnSpc>
            </a:pPr>
            <a:endParaRPr sz="1600" b="1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12700" eaLnBrk="0">
              <a:lnSpc>
                <a:spcPct val="76000"/>
              </a:lnSpc>
            </a:pPr>
            <a:r>
              <a:rPr sz="1600" b="1" kern="0" spc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XPTN-9000-</a:t>
            </a: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</a:rPr>
              <a:t>85</a:t>
            </a: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en-US" altLang="zh-CN" sz="1600" b="1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2GX16G</a:t>
            </a:r>
            <a:r>
              <a:rPr lang="en-US" altLang="zh-CN" sz="1600" b="1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PT-R-CL</a:t>
            </a:r>
            <a:endParaRPr lang="en-US" altLang="zh-CN" sz="1600" b="1" kern="0" spc="0" dirty="0">
              <a:solidFill>
                <a:srgbClr val="000000">
                  <a:alpha val="10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12700" eaLnBrk="0">
              <a:lnSpc>
                <a:spcPct val="76000"/>
              </a:lnSpc>
            </a:pPr>
            <a:r>
              <a:rPr sz="1600" b="1" kern="0" spc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XPTN-9000-</a:t>
            </a: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</a:rPr>
              <a:t>85</a:t>
            </a: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2GX16G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T-R-CL</a:t>
            </a:r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12700" eaLnBrk="0">
              <a:lnSpc>
                <a:spcPct val="76000"/>
              </a:lnSpc>
            </a:pPr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0" y="318"/>
            <a:ext cx="7775447" cy="629411"/>
            <a:chOff x="0" y="318"/>
            <a:chExt cx="7775447" cy="629411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21600000">
              <a:off x="0" y="318"/>
              <a:ext cx="7775447" cy="629411"/>
            </a:xfrm>
            <a:prstGeom prst="rect">
              <a:avLst/>
            </a:prstGeom>
          </p:spPr>
        </p:pic>
        <p:sp>
          <p:nvSpPr>
            <p:cNvPr id="26" name="textbox 26"/>
            <p:cNvSpPr/>
            <p:nvPr/>
          </p:nvSpPr>
          <p:spPr>
            <a:xfrm>
              <a:off x="2481635" y="213740"/>
              <a:ext cx="5083175" cy="273683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r" rtl="0" eaLnBrk="0">
                <a:lnSpc>
                  <a:spcPct val="78000"/>
                </a:lnSpc>
              </a:pPr>
              <a:endParaRPr sz="1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endParaRPr>
            </a:p>
            <a:p>
              <a:pPr marL="12700" algn="r" rtl="0" eaLnBrk="0">
                <a:lnSpc>
                  <a:spcPct val="78000"/>
                </a:lnSpc>
              </a:pPr>
              <a:r>
                <a:rPr lang="zh-CN" altLang="en-US" sz="1500" b="1" kern="0">
                  <a:solidFill>
                    <a:srgbClr val="FFFFFF">
                      <a:alpha val="10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/>
                </a:rPr>
                <a:t>工业交换机</a:t>
              </a:r>
              <a:r>
                <a:rPr sz="1500" b="1" kern="0" spc="160">
                  <a:solidFill>
                    <a:srgbClr val="FFFFFF">
                      <a:alpha val="10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/>
                </a:rPr>
                <a:t>&gt;</a:t>
              </a:r>
              <a:r>
                <a:rPr lang="en-US" sz="1500" b="1" kern="0" spc="0">
                  <a:solidFill>
                    <a:srgbClr val="FFFFFF">
                      <a:alpha val="10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/>
                </a:rPr>
                <a:t>XPTN-9000-85 </a:t>
              </a:r>
              <a:r>
                <a:rPr lang="zh-CN" altLang="en-US" sz="1500" b="1" kern="0" spc="0">
                  <a:solidFill>
                    <a:srgbClr val="FFFFFF">
                      <a:alpha val="10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/>
                </a:rPr>
                <a:t>国产化系列</a:t>
              </a:r>
              <a:endParaRPr sz="1500" dirty="0"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/>
              </a:endParaRPr>
            </a:p>
          </p:txBody>
        </p:sp>
        <p:sp>
          <p:nvSpPr>
            <p:cNvPr id="28" name="path 28"/>
            <p:cNvSpPr/>
            <p:nvPr/>
          </p:nvSpPr>
          <p:spPr>
            <a:xfrm>
              <a:off x="238592" y="168728"/>
              <a:ext cx="1283986" cy="297417"/>
            </a:xfrm>
            <a:custGeom>
              <a:avLst/>
              <a:gdLst/>
              <a:ahLst/>
              <a:cxnLst/>
              <a:rect l="0" t="0" r="0" b="0"/>
              <a:pathLst>
                <a:path w="2022" h="468">
                  <a:moveTo>
                    <a:pt x="1924" y="329"/>
                  </a:moveTo>
                  <a:lnTo>
                    <a:pt x="1950" y="239"/>
                  </a:lnTo>
                  <a:lnTo>
                    <a:pt x="1901" y="239"/>
                  </a:lnTo>
                  <a:lnTo>
                    <a:pt x="1891" y="239"/>
                  </a:lnTo>
                  <a:lnTo>
                    <a:pt x="1824" y="239"/>
                  </a:lnTo>
                  <a:lnTo>
                    <a:pt x="1825" y="234"/>
                  </a:lnTo>
                  <a:cubicBezTo>
                    <a:pt x="1828" y="222"/>
                    <a:pt x="1844" y="217"/>
                    <a:pt x="1872" y="217"/>
                  </a:cubicBezTo>
                  <a:lnTo>
                    <a:pt x="1977" y="217"/>
                  </a:lnTo>
                  <a:cubicBezTo>
                    <a:pt x="2008" y="217"/>
                    <a:pt x="2022" y="222"/>
                    <a:pt x="2018" y="234"/>
                  </a:cubicBezTo>
                  <a:lnTo>
                    <a:pt x="1990" y="334"/>
                  </a:lnTo>
                  <a:cubicBezTo>
                    <a:pt x="1987" y="345"/>
                    <a:pt x="1970" y="351"/>
                    <a:pt x="1939" y="351"/>
                  </a:cubicBezTo>
                  <a:lnTo>
                    <a:pt x="1835" y="351"/>
                  </a:lnTo>
                  <a:cubicBezTo>
                    <a:pt x="1806" y="351"/>
                    <a:pt x="1794" y="345"/>
                    <a:pt x="1797" y="334"/>
                  </a:cubicBezTo>
                  <a:lnTo>
                    <a:pt x="1818" y="259"/>
                  </a:lnTo>
                  <a:lnTo>
                    <a:pt x="1885" y="259"/>
                  </a:lnTo>
                  <a:lnTo>
                    <a:pt x="1866" y="329"/>
                  </a:lnTo>
                  <a:lnTo>
                    <a:pt x="1924" y="329"/>
                  </a:lnTo>
                  <a:close/>
                </a:path>
                <a:path w="2022" h="468">
                  <a:moveTo>
                    <a:pt x="1472" y="239"/>
                  </a:moveTo>
                  <a:lnTo>
                    <a:pt x="1464" y="268"/>
                  </a:lnTo>
                  <a:lnTo>
                    <a:pt x="1516" y="268"/>
                  </a:lnTo>
                  <a:lnTo>
                    <a:pt x="1524" y="239"/>
                  </a:lnTo>
                  <a:lnTo>
                    <a:pt x="1472" y="239"/>
                  </a:lnTo>
                  <a:close/>
                  <a:moveTo>
                    <a:pt x="1573" y="351"/>
                  </a:moveTo>
                  <a:lnTo>
                    <a:pt x="1580" y="351"/>
                  </a:lnTo>
                  <a:lnTo>
                    <a:pt x="1604" y="351"/>
                  </a:lnTo>
                  <a:lnTo>
                    <a:pt x="1621" y="351"/>
                  </a:lnTo>
                  <a:cubicBezTo>
                    <a:pt x="1643" y="351"/>
                    <a:pt x="1650" y="340"/>
                    <a:pt x="1652" y="334"/>
                  </a:cubicBezTo>
                  <a:lnTo>
                    <a:pt x="1652" y="332"/>
                  </a:lnTo>
                  <a:lnTo>
                    <a:pt x="1678" y="241"/>
                  </a:lnTo>
                  <a:lnTo>
                    <a:pt x="1737" y="241"/>
                  </a:lnTo>
                  <a:lnTo>
                    <a:pt x="1706" y="351"/>
                  </a:lnTo>
                  <a:lnTo>
                    <a:pt x="1773" y="351"/>
                  </a:lnTo>
                  <a:lnTo>
                    <a:pt x="1806" y="232"/>
                  </a:lnTo>
                  <a:cubicBezTo>
                    <a:pt x="1810" y="221"/>
                    <a:pt x="1795" y="215"/>
                    <a:pt x="1764" y="215"/>
                  </a:cubicBezTo>
                  <a:lnTo>
                    <a:pt x="1684" y="220"/>
                  </a:lnTo>
                  <a:lnTo>
                    <a:pt x="1685" y="217"/>
                  </a:lnTo>
                  <a:lnTo>
                    <a:pt x="1618" y="217"/>
                  </a:lnTo>
                  <a:lnTo>
                    <a:pt x="1586" y="329"/>
                  </a:lnTo>
                  <a:lnTo>
                    <a:pt x="1585" y="329"/>
                  </a:lnTo>
                  <a:lnTo>
                    <a:pt x="1557" y="329"/>
                  </a:lnTo>
                  <a:lnTo>
                    <a:pt x="1496" y="329"/>
                  </a:lnTo>
                  <a:lnTo>
                    <a:pt x="1496" y="329"/>
                  </a:lnTo>
                  <a:lnTo>
                    <a:pt x="1447" y="329"/>
                  </a:lnTo>
                  <a:lnTo>
                    <a:pt x="1458" y="289"/>
                  </a:lnTo>
                  <a:lnTo>
                    <a:pt x="1562" y="289"/>
                  </a:lnTo>
                  <a:lnTo>
                    <a:pt x="1579" y="283"/>
                  </a:lnTo>
                  <a:lnTo>
                    <a:pt x="1593" y="234"/>
                  </a:lnTo>
                  <a:cubicBezTo>
                    <a:pt x="1596" y="222"/>
                    <a:pt x="1584" y="217"/>
                    <a:pt x="1555" y="217"/>
                  </a:cubicBezTo>
                  <a:lnTo>
                    <a:pt x="1454" y="217"/>
                  </a:lnTo>
                  <a:cubicBezTo>
                    <a:pt x="1425" y="217"/>
                    <a:pt x="1409" y="222"/>
                    <a:pt x="1406" y="234"/>
                  </a:cubicBezTo>
                  <a:lnTo>
                    <a:pt x="1378" y="334"/>
                  </a:lnTo>
                  <a:cubicBezTo>
                    <a:pt x="1375" y="345"/>
                    <a:pt x="1388" y="351"/>
                    <a:pt x="1416" y="351"/>
                  </a:cubicBezTo>
                  <a:lnTo>
                    <a:pt x="1557" y="351"/>
                  </a:lnTo>
                  <a:lnTo>
                    <a:pt x="1573" y="351"/>
                  </a:lnTo>
                  <a:lnTo>
                    <a:pt x="1573" y="351"/>
                  </a:lnTo>
                  <a:close/>
                </a:path>
                <a:path w="2022" h="468">
                  <a:moveTo>
                    <a:pt x="1293" y="328"/>
                  </a:moveTo>
                  <a:lnTo>
                    <a:pt x="1318" y="239"/>
                  </a:lnTo>
                  <a:lnTo>
                    <a:pt x="1298" y="239"/>
                  </a:lnTo>
                  <a:cubicBezTo>
                    <a:pt x="1284" y="239"/>
                    <a:pt x="1273" y="241"/>
                    <a:pt x="1266" y="244"/>
                  </a:cubicBezTo>
                  <a:cubicBezTo>
                    <a:pt x="1260" y="246"/>
                    <a:pt x="1256" y="250"/>
                    <a:pt x="1255" y="256"/>
                  </a:cubicBezTo>
                  <a:lnTo>
                    <a:pt x="1239" y="311"/>
                  </a:lnTo>
                  <a:cubicBezTo>
                    <a:pt x="1236" y="322"/>
                    <a:pt x="1248" y="328"/>
                    <a:pt x="1274" y="328"/>
                  </a:cubicBezTo>
                  <a:lnTo>
                    <a:pt x="1293" y="328"/>
                  </a:lnTo>
                  <a:close/>
                  <a:moveTo>
                    <a:pt x="1170" y="319"/>
                  </a:moveTo>
                  <a:lnTo>
                    <a:pt x="1190" y="248"/>
                  </a:lnTo>
                  <a:cubicBezTo>
                    <a:pt x="1192" y="239"/>
                    <a:pt x="1201" y="232"/>
                    <a:pt x="1215" y="226"/>
                  </a:cubicBezTo>
                  <a:cubicBezTo>
                    <a:pt x="1231" y="220"/>
                    <a:pt x="1250" y="217"/>
                    <a:pt x="1274" y="217"/>
                  </a:cubicBezTo>
                  <a:lnTo>
                    <a:pt x="1324" y="217"/>
                  </a:lnTo>
                  <a:lnTo>
                    <a:pt x="1347" y="135"/>
                  </a:lnTo>
                  <a:lnTo>
                    <a:pt x="1415" y="135"/>
                  </a:lnTo>
                  <a:lnTo>
                    <a:pt x="1354" y="351"/>
                  </a:lnTo>
                  <a:lnTo>
                    <a:pt x="1287" y="351"/>
                  </a:lnTo>
                  <a:lnTo>
                    <a:pt x="1288" y="348"/>
                  </a:lnTo>
                  <a:lnTo>
                    <a:pt x="1234" y="352"/>
                  </a:lnTo>
                  <a:cubicBezTo>
                    <a:pt x="1210" y="352"/>
                    <a:pt x="1193" y="349"/>
                    <a:pt x="1181" y="342"/>
                  </a:cubicBezTo>
                  <a:cubicBezTo>
                    <a:pt x="1171" y="336"/>
                    <a:pt x="1167" y="328"/>
                    <a:pt x="1170" y="319"/>
                  </a:cubicBezTo>
                </a:path>
                <a:path w="2022" h="468">
                  <a:moveTo>
                    <a:pt x="1081" y="329"/>
                  </a:moveTo>
                  <a:lnTo>
                    <a:pt x="1106" y="239"/>
                  </a:lnTo>
                  <a:lnTo>
                    <a:pt x="1047" y="239"/>
                  </a:lnTo>
                  <a:lnTo>
                    <a:pt x="1022" y="329"/>
                  </a:lnTo>
                  <a:lnTo>
                    <a:pt x="1081" y="329"/>
                  </a:lnTo>
                  <a:close/>
                  <a:moveTo>
                    <a:pt x="1174" y="234"/>
                  </a:moveTo>
                  <a:lnTo>
                    <a:pt x="1146" y="334"/>
                  </a:lnTo>
                  <a:cubicBezTo>
                    <a:pt x="1143" y="345"/>
                    <a:pt x="1126" y="351"/>
                    <a:pt x="1096" y="351"/>
                  </a:cubicBezTo>
                  <a:lnTo>
                    <a:pt x="991" y="351"/>
                  </a:lnTo>
                  <a:cubicBezTo>
                    <a:pt x="963" y="351"/>
                    <a:pt x="950" y="345"/>
                    <a:pt x="953" y="334"/>
                  </a:cubicBezTo>
                  <a:lnTo>
                    <a:pt x="981" y="234"/>
                  </a:lnTo>
                  <a:cubicBezTo>
                    <a:pt x="985" y="222"/>
                    <a:pt x="1000" y="217"/>
                    <a:pt x="1029" y="217"/>
                  </a:cubicBezTo>
                  <a:lnTo>
                    <a:pt x="1133" y="217"/>
                  </a:lnTo>
                  <a:cubicBezTo>
                    <a:pt x="1164" y="217"/>
                    <a:pt x="1178" y="222"/>
                    <a:pt x="1174" y="234"/>
                  </a:cubicBezTo>
                </a:path>
                <a:path w="2022" h="468">
                  <a:moveTo>
                    <a:pt x="876" y="304"/>
                  </a:moveTo>
                  <a:lnTo>
                    <a:pt x="942" y="304"/>
                  </a:lnTo>
                  <a:lnTo>
                    <a:pt x="933" y="334"/>
                  </a:lnTo>
                  <a:cubicBezTo>
                    <a:pt x="930" y="345"/>
                    <a:pt x="914" y="351"/>
                    <a:pt x="886" y="351"/>
                  </a:cubicBezTo>
                  <a:lnTo>
                    <a:pt x="785" y="351"/>
                  </a:lnTo>
                  <a:cubicBezTo>
                    <a:pt x="757" y="351"/>
                    <a:pt x="744" y="345"/>
                    <a:pt x="747" y="334"/>
                  </a:cubicBezTo>
                  <a:lnTo>
                    <a:pt x="776" y="234"/>
                  </a:lnTo>
                  <a:cubicBezTo>
                    <a:pt x="779" y="222"/>
                    <a:pt x="795" y="217"/>
                    <a:pt x="823" y="217"/>
                  </a:cubicBezTo>
                  <a:lnTo>
                    <a:pt x="924" y="217"/>
                  </a:lnTo>
                  <a:cubicBezTo>
                    <a:pt x="952" y="217"/>
                    <a:pt x="965" y="222"/>
                    <a:pt x="962" y="234"/>
                  </a:cubicBezTo>
                  <a:lnTo>
                    <a:pt x="954" y="259"/>
                  </a:lnTo>
                  <a:lnTo>
                    <a:pt x="889" y="259"/>
                  </a:lnTo>
                  <a:lnTo>
                    <a:pt x="894" y="239"/>
                  </a:lnTo>
                  <a:lnTo>
                    <a:pt x="841" y="239"/>
                  </a:lnTo>
                  <a:lnTo>
                    <a:pt x="816" y="329"/>
                  </a:lnTo>
                  <a:lnTo>
                    <a:pt x="869" y="329"/>
                  </a:lnTo>
                  <a:lnTo>
                    <a:pt x="876" y="304"/>
                  </a:lnTo>
                  <a:close/>
                </a:path>
                <a:path w="2022" h="468">
                  <a:moveTo>
                    <a:pt x="545" y="277"/>
                  </a:moveTo>
                  <a:lnTo>
                    <a:pt x="614" y="277"/>
                  </a:lnTo>
                  <a:lnTo>
                    <a:pt x="600" y="328"/>
                  </a:lnTo>
                  <a:lnTo>
                    <a:pt x="659" y="328"/>
                  </a:lnTo>
                  <a:lnTo>
                    <a:pt x="673" y="279"/>
                  </a:lnTo>
                  <a:lnTo>
                    <a:pt x="576" y="213"/>
                  </a:lnTo>
                  <a:cubicBezTo>
                    <a:pt x="569" y="208"/>
                    <a:pt x="565" y="203"/>
                    <a:pt x="567" y="199"/>
                  </a:cubicBezTo>
                  <a:lnTo>
                    <a:pt x="580" y="153"/>
                  </a:lnTo>
                  <a:cubicBezTo>
                    <a:pt x="581" y="148"/>
                    <a:pt x="586" y="144"/>
                    <a:pt x="595" y="140"/>
                  </a:cubicBezTo>
                  <a:cubicBezTo>
                    <a:pt x="604" y="137"/>
                    <a:pt x="615" y="135"/>
                    <a:pt x="627" y="135"/>
                  </a:cubicBezTo>
                  <a:lnTo>
                    <a:pt x="742" y="135"/>
                  </a:lnTo>
                  <a:cubicBezTo>
                    <a:pt x="755" y="135"/>
                    <a:pt x="765" y="137"/>
                    <a:pt x="771" y="140"/>
                  </a:cubicBezTo>
                  <a:cubicBezTo>
                    <a:pt x="778" y="144"/>
                    <a:pt x="780" y="148"/>
                    <a:pt x="779" y="153"/>
                  </a:cubicBezTo>
                  <a:lnTo>
                    <a:pt x="766" y="197"/>
                  </a:lnTo>
                  <a:lnTo>
                    <a:pt x="697" y="197"/>
                  </a:lnTo>
                  <a:lnTo>
                    <a:pt x="708" y="159"/>
                  </a:lnTo>
                  <a:lnTo>
                    <a:pt x="649" y="159"/>
                  </a:lnTo>
                  <a:lnTo>
                    <a:pt x="638" y="197"/>
                  </a:lnTo>
                  <a:lnTo>
                    <a:pt x="731" y="259"/>
                  </a:lnTo>
                  <a:cubicBezTo>
                    <a:pt x="741" y="266"/>
                    <a:pt x="746" y="272"/>
                    <a:pt x="744" y="277"/>
                  </a:cubicBezTo>
                  <a:lnTo>
                    <a:pt x="728" y="333"/>
                  </a:lnTo>
                  <a:cubicBezTo>
                    <a:pt x="727" y="338"/>
                    <a:pt x="722" y="342"/>
                    <a:pt x="713" y="346"/>
                  </a:cubicBezTo>
                  <a:cubicBezTo>
                    <a:pt x="704" y="349"/>
                    <a:pt x="694" y="351"/>
                    <a:pt x="681" y="351"/>
                  </a:cubicBezTo>
                  <a:lnTo>
                    <a:pt x="566" y="351"/>
                  </a:lnTo>
                  <a:cubicBezTo>
                    <a:pt x="555" y="351"/>
                    <a:pt x="545" y="349"/>
                    <a:pt x="538" y="346"/>
                  </a:cubicBezTo>
                  <a:cubicBezTo>
                    <a:pt x="530" y="343"/>
                    <a:pt x="527" y="339"/>
                    <a:pt x="529" y="333"/>
                  </a:cubicBezTo>
                  <a:lnTo>
                    <a:pt x="545" y="277"/>
                  </a:lnTo>
                  <a:close/>
                </a:path>
                <a:path w="2022" h="468">
                  <a:moveTo>
                    <a:pt x="238" y="386"/>
                  </a:moveTo>
                  <a:lnTo>
                    <a:pt x="260" y="307"/>
                  </a:lnTo>
                  <a:lnTo>
                    <a:pt x="146" y="307"/>
                  </a:lnTo>
                  <a:lnTo>
                    <a:pt x="164" y="233"/>
                  </a:lnTo>
                  <a:lnTo>
                    <a:pt x="279" y="233"/>
                  </a:lnTo>
                  <a:lnTo>
                    <a:pt x="298" y="160"/>
                  </a:lnTo>
                  <a:lnTo>
                    <a:pt x="123" y="160"/>
                  </a:lnTo>
                  <a:lnTo>
                    <a:pt x="94" y="160"/>
                  </a:lnTo>
                  <a:cubicBezTo>
                    <a:pt x="94" y="160"/>
                    <a:pt x="58" y="160"/>
                    <a:pt x="50" y="196"/>
                  </a:cubicBezTo>
                  <a:lnTo>
                    <a:pt x="11" y="352"/>
                  </a:lnTo>
                  <a:cubicBezTo>
                    <a:pt x="11" y="352"/>
                    <a:pt x="-2" y="386"/>
                    <a:pt x="50" y="386"/>
                  </a:cubicBezTo>
                  <a:lnTo>
                    <a:pt x="238" y="386"/>
                  </a:lnTo>
                  <a:close/>
                </a:path>
                <a:path w="2022" h="468">
                  <a:moveTo>
                    <a:pt x="319" y="81"/>
                  </a:moveTo>
                  <a:lnTo>
                    <a:pt x="298" y="160"/>
                  </a:lnTo>
                  <a:lnTo>
                    <a:pt x="418" y="160"/>
                  </a:lnTo>
                  <a:lnTo>
                    <a:pt x="401" y="233"/>
                  </a:lnTo>
                  <a:lnTo>
                    <a:pt x="279" y="233"/>
                  </a:lnTo>
                  <a:lnTo>
                    <a:pt x="260" y="307"/>
                  </a:lnTo>
                  <a:lnTo>
                    <a:pt x="435" y="307"/>
                  </a:lnTo>
                  <a:lnTo>
                    <a:pt x="464" y="307"/>
                  </a:lnTo>
                  <a:cubicBezTo>
                    <a:pt x="464" y="307"/>
                    <a:pt x="500" y="307"/>
                    <a:pt x="508" y="271"/>
                  </a:cubicBezTo>
                  <a:lnTo>
                    <a:pt x="544" y="115"/>
                  </a:lnTo>
                  <a:cubicBezTo>
                    <a:pt x="544" y="115"/>
                    <a:pt x="559" y="81"/>
                    <a:pt x="506" y="81"/>
                  </a:cubicBezTo>
                  <a:lnTo>
                    <a:pt x="319" y="81"/>
                  </a:lnTo>
                  <a:close/>
                </a:path>
                <a:path w="2022" h="468">
                  <a:moveTo>
                    <a:pt x="206" y="81"/>
                  </a:moveTo>
                  <a:lnTo>
                    <a:pt x="220" y="21"/>
                  </a:lnTo>
                  <a:cubicBezTo>
                    <a:pt x="220" y="21"/>
                    <a:pt x="230" y="0"/>
                    <a:pt x="278" y="1"/>
                  </a:cubicBezTo>
                  <a:lnTo>
                    <a:pt x="338" y="1"/>
                  </a:lnTo>
                  <a:lnTo>
                    <a:pt x="319" y="81"/>
                  </a:lnTo>
                  <a:lnTo>
                    <a:pt x="206" y="81"/>
                  </a:lnTo>
                  <a:close/>
                </a:path>
                <a:path w="2022" h="468">
                  <a:moveTo>
                    <a:pt x="359" y="385"/>
                  </a:moveTo>
                  <a:lnTo>
                    <a:pt x="337" y="446"/>
                  </a:lnTo>
                  <a:cubicBezTo>
                    <a:pt x="337" y="446"/>
                    <a:pt x="327" y="468"/>
                    <a:pt x="280" y="466"/>
                  </a:cubicBezTo>
                  <a:lnTo>
                    <a:pt x="220" y="466"/>
                  </a:lnTo>
                  <a:lnTo>
                    <a:pt x="238" y="386"/>
                  </a:lnTo>
                  <a:lnTo>
                    <a:pt x="359" y="385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30" name="picture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577342" y="4092511"/>
            <a:ext cx="6712584" cy="1905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532185" y="1541271"/>
            <a:ext cx="3898900" cy="3825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eaLnBrk="0">
              <a:lnSpc>
                <a:spcPct val="125000"/>
              </a:lnSpc>
            </a:pPr>
            <a:endParaRPr lang="en-US" altLang="zh-CN" sz="40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12700" algn="l" rtl="0" eaLnBrk="0">
              <a:lnSpc>
                <a:spcPct val="77000"/>
              </a:lnSpc>
              <a:spcBef>
                <a:spcPts val="0"/>
              </a:spcBef>
            </a:pPr>
            <a:r>
              <a:rPr lang="zh-CN" altLang="en-US" sz="1800" b="1" kern="0" spc="30">
                <a:solidFill>
                  <a:srgbClr val="4E95D9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主要特点：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</p:txBody>
      </p:sp>
      <p:grpSp>
        <p:nvGrpSpPr>
          <p:cNvPr id="11" name="group 6"/>
          <p:cNvGrpSpPr/>
          <p:nvPr/>
        </p:nvGrpSpPr>
        <p:grpSpPr>
          <a:xfrm rot="21600000">
            <a:off x="0" y="9801161"/>
            <a:ext cx="7775447" cy="458723"/>
            <a:chOff x="0" y="0"/>
            <a:chExt cx="7775447" cy="458723"/>
          </a:xfrm>
        </p:grpSpPr>
        <p:pic>
          <p:nvPicPr>
            <p:cNvPr id="64" name="picture 6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600000">
              <a:off x="0" y="0"/>
              <a:ext cx="7775447" cy="458723"/>
            </a:xfrm>
            <a:prstGeom prst="rect">
              <a:avLst/>
            </a:prstGeom>
          </p:spPr>
        </p:pic>
        <p:sp>
          <p:nvSpPr>
            <p:cNvPr id="66" name="textbox 66"/>
            <p:cNvSpPr/>
            <p:nvPr/>
          </p:nvSpPr>
          <p:spPr>
            <a:xfrm>
              <a:off x="-12700" y="-12700"/>
              <a:ext cx="7800975" cy="516890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4000"/>
                </a:lnSpc>
              </a:pPr>
              <a:endParaRPr sz="10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endParaRPr>
            </a:p>
            <a:p>
              <a:pPr algn="l" rtl="0" eaLnBrk="0">
                <a:lnSpc>
                  <a:spcPct val="8000"/>
                </a:lnSpc>
              </a:pPr>
              <a:endParaRPr sz="1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endParaRPr>
            </a:p>
            <a:p>
              <a:pPr marL="6067425" algn="l" rtl="0" eaLnBrk="0">
                <a:lnSpc>
                  <a:spcPct val="78000"/>
                </a:lnSpc>
              </a:pPr>
              <a:endParaRPr sz="1400" kern="0" spc="-1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/>
                <a:hlinkClick r:id="rId4"/>
              </a:endParaRPr>
            </a:p>
          </p:txBody>
        </p:sp>
      </p:grpSp>
      <p:sp>
        <p:nvSpPr>
          <p:cNvPr id="15" name="文本框 14"/>
          <p:cNvSpPr txBox="1"/>
          <p:nvPr/>
        </p:nvSpPr>
        <p:spPr>
          <a:xfrm>
            <a:off x="5959475" y="9875520"/>
            <a:ext cx="1816100" cy="3225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1400" u="sng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charset="0"/>
              </a:rPr>
              <a:t>www.scodeno.com</a:t>
            </a:r>
            <a:endParaRPr sz="1400" u="sng" kern="0" spc="-1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charset="0"/>
              <a:hlinkClick r:id="rId4"/>
            </a:endParaRPr>
          </a:p>
          <a:p>
            <a:endParaRPr lang="en-US" altLang="zh-CN" sz="1400" u="sng" kern="0" spc="-1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charset="0"/>
              <a:hlinkClick r:id="rId4"/>
            </a:endParaRPr>
          </a:p>
        </p:txBody>
      </p:sp>
      <p:pic>
        <p:nvPicPr>
          <p:cNvPr id="13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4556759" y="3626824"/>
            <a:ext cx="2500883" cy="387101"/>
          </a:xfrm>
          <a:prstGeom prst="rect">
            <a:avLst/>
          </a:prstGeom>
        </p:spPr>
      </p:pic>
      <p:sp>
        <p:nvSpPr>
          <p:cNvPr id="3" name="textbox 16"/>
          <p:cNvSpPr/>
          <p:nvPr/>
        </p:nvSpPr>
        <p:spPr>
          <a:xfrm>
            <a:off x="597474" y="1031875"/>
            <a:ext cx="3154449" cy="353327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6000"/>
              </a:lnSpc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L2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管理型交换机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</p:txBody>
      </p:sp>
      <p:pic>
        <p:nvPicPr>
          <p:cNvPr id="7" name="图片 6" descr="XPTN-85-2GX16GP-CL"/>
          <p:cNvPicPr>
            <a:picLocks noChangeAspect="1"/>
          </p:cNvPicPr>
          <p:nvPr/>
        </p:nvPicPr>
        <p:blipFill>
          <a:blip r:embed="rId6"/>
          <a:srcRect t="31788" b="41497"/>
          <a:stretch>
            <a:fillRect/>
          </a:stretch>
        </p:blipFill>
        <p:spPr>
          <a:xfrm>
            <a:off x="3715385" y="1607185"/>
            <a:ext cx="3743377" cy="900000"/>
          </a:xfrm>
          <a:prstGeom prst="rect">
            <a:avLst/>
          </a:prstGeom>
        </p:spPr>
      </p:pic>
      <p:pic>
        <p:nvPicPr>
          <p:cNvPr id="10" name="图片 9" descr="XPTN-85-2GX16GP-CL"/>
          <p:cNvPicPr>
            <a:picLocks noChangeAspect="1"/>
          </p:cNvPicPr>
          <p:nvPr/>
        </p:nvPicPr>
        <p:blipFill>
          <a:blip r:embed="rId6"/>
          <a:srcRect t="31788" b="41497"/>
          <a:stretch>
            <a:fillRect/>
          </a:stretch>
        </p:blipFill>
        <p:spPr>
          <a:xfrm>
            <a:off x="3715385" y="2648585"/>
            <a:ext cx="3743377" cy="900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-99830" y="765893"/>
            <a:ext cx="4170045" cy="658495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marL="457200" indent="0" defTabSz="266700">
              <a:lnSpc>
                <a:spcPts val="3795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000" b="1">
                <a:solidFill>
                  <a:schemeClr val="tx2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r>
              <a:rPr lang="en-US" altLang="zh-CN">
                <a:latin typeface="微软雅黑" panose="020B0503020204020204" pitchFamily="34" charset="-122"/>
                <a:sym typeface="+mn-ea"/>
              </a:rPr>
              <a:t>| </a:t>
            </a:r>
            <a:r>
              <a:rPr lang="en-US" altLang="zh-CN">
                <a:latin typeface="微软雅黑" panose="020B0503020204020204" pitchFamily="34" charset="-122"/>
              </a:rPr>
              <a:t>EMC &amp; </a:t>
            </a:r>
            <a:r>
              <a:rPr lang="zh-CN" altLang="en-US">
                <a:latin typeface="微软雅黑" panose="020B0503020204020204" pitchFamily="34" charset="-122"/>
              </a:rPr>
              <a:t>防护</a:t>
            </a:r>
            <a:endParaRPr lang="en-US" altLang="zh-CN">
              <a:latin typeface="微软雅黑" panose="020B0503020204020204" pitchFamily="34" charset="-122"/>
              <a:sym typeface="+mn-ea"/>
            </a:endParaRPr>
          </a:p>
          <a:p>
            <a:endParaRPr lang="en-US" altLang="zh-CN">
              <a:latin typeface="微软雅黑" panose="020B0503020204020204" pitchFamily="34" charset="-122"/>
            </a:endParaRPr>
          </a:p>
          <a:p>
            <a:endParaRPr lang="en-US" altLang="zh-CN">
              <a:latin typeface="微软雅黑" panose="020B0503020204020204" pitchFamily="34" charset="-122"/>
            </a:endParaRPr>
          </a:p>
          <a:p>
            <a:endParaRPr lang="en-US" altLang="zh-CN">
              <a:latin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-99830" y="1488519"/>
            <a:ext cx="7658235" cy="22453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742950" indent="-285750" algn="l" defTabSz="266700" fontAlgn="auto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tabLst>
                <a:tab pos="0" algn="l"/>
              </a:tabLst>
            </a:pP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IP Level: IP40</a:t>
            </a:r>
            <a:endParaRPr lang="en-US" altLang="zh-CN" sz="140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+mn-ea"/>
            </a:endParaRPr>
          </a:p>
          <a:p>
            <a:pPr marL="742950" indent="-285750" algn="l" defTabSz="266700" fontAlgn="auto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tabLst>
                <a:tab pos="0" algn="l"/>
              </a:tabLst>
            </a:pP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Surge of Power: IEC 61000-4-5  Level X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（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6KV/2KV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）（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1.2/50us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）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+mn-ea"/>
            </a:endParaRPr>
          </a:p>
          <a:p>
            <a:pPr marL="742950" indent="-285750" algn="l" defTabSz="266700" fontAlgn="auto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tabLst>
                <a:tab pos="0" algn="l"/>
              </a:tabLst>
            </a:pP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Surge of Ethernet port: IEC 61000-4-5  Level 4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（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6KV/2KV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）（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10/700us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）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+mn-ea"/>
            </a:endParaRPr>
          </a:p>
          <a:p>
            <a:pPr marL="742950" indent="-285750" algn="l" defTabSz="266700" fontAlgn="auto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tabLst>
                <a:tab pos="0" algn="l"/>
              </a:tabLst>
            </a:pP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RS:	IEC 61000-4-3  Level 3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（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10V/m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）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+mn-ea"/>
            </a:endParaRPr>
          </a:p>
          <a:p>
            <a:pPr marL="742950" indent="-285750" algn="l" defTabSz="266700" fontAlgn="auto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tabLst>
                <a:tab pos="0" algn="l"/>
              </a:tabLst>
            </a:pP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EFI: IEC 61000-4-4  Level 3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（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1V/2V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）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+mn-ea"/>
            </a:endParaRPr>
          </a:p>
          <a:p>
            <a:pPr marL="742950" indent="-285750" algn="l" defTabSz="266700" fontAlgn="auto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tabLst>
                <a:tab pos="0" algn="l"/>
              </a:tabLst>
            </a:pP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CS:	IEC 61000-4-6  Level 3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（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10V/m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）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+mn-ea"/>
            </a:endParaRPr>
          </a:p>
          <a:p>
            <a:pPr marL="742950" indent="-285750" algn="l" defTabSz="266700" fontAlgn="auto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tabLst>
                <a:tab pos="0" algn="l"/>
              </a:tabLst>
            </a:pP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PFMF:	IEC 61000-4-8  Level 4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（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30A/m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）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+mn-ea"/>
            </a:endParaRPr>
          </a:p>
          <a:p>
            <a:pPr marL="742950" indent="-285750" algn="l" defTabSz="266700" fontAlgn="auto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tabLst>
                <a:tab pos="0" algn="l"/>
              </a:tabLst>
            </a:pP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DIP: IEC 61000-4-11  Level 3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（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10V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）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+mn-ea"/>
            </a:endParaRPr>
          </a:p>
          <a:p>
            <a:pPr marL="742950" indent="-285750" algn="l" defTabSz="266700" fontAlgn="auto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tabLst>
                <a:tab pos="0" algn="l"/>
              </a:tabLst>
            </a:pP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ESD: IEC 61000-4-2  Level 4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（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8K/15K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）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+mn-ea"/>
            </a:endParaRPr>
          </a:p>
          <a:p>
            <a:pPr marL="742950" indent="-285750" algn="l" defTabSz="266700" fontAlgn="auto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tabLst>
                <a:tab pos="0" algn="l"/>
              </a:tabLst>
            </a:pP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Free fall: 0.5m</a:t>
            </a:r>
            <a:endParaRPr lang="en-US" altLang="zh-CN" sz="140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-99830" y="3906234"/>
            <a:ext cx="5080000" cy="686435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marL="457200" indent="0" defTabSz="266700">
              <a:lnSpc>
                <a:spcPts val="3795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000" b="1">
                <a:solidFill>
                  <a:schemeClr val="tx2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r>
              <a:rPr lang="en-US" altLang="zh-CN">
                <a:latin typeface="微软雅黑" panose="020B0503020204020204" pitchFamily="34" charset="-122"/>
              </a:rPr>
              <a:t>| </a:t>
            </a:r>
            <a:r>
              <a:rPr lang="zh-CN" altLang="en-US">
                <a:latin typeface="微软雅黑" panose="020B0503020204020204" pitchFamily="34" charset="-122"/>
              </a:rPr>
              <a:t>硬件参数</a:t>
            </a:r>
            <a:endParaRPr lang="en-US" altLang="zh-CN">
              <a:latin typeface="微软雅黑" panose="020B0503020204020204" pitchFamily="34" charset="-122"/>
            </a:endParaRPr>
          </a:p>
          <a:p>
            <a:r>
              <a:rPr lang="en-US" altLang="zh-CN">
                <a:latin typeface="微软雅黑" panose="020B0503020204020204" pitchFamily="34" charset="-122"/>
              </a:rPr>
              <a:t> </a:t>
            </a:r>
            <a:endParaRPr lang="en-US" altLang="zh-CN">
              <a:latin typeface="微软雅黑" panose="020B0503020204020204" pitchFamily="34" charset="-122"/>
            </a:endParaRPr>
          </a:p>
          <a:p>
            <a:r>
              <a:rPr lang="en-US" altLang="zh-CN">
                <a:latin typeface="微软雅黑" panose="020B0503020204020204" pitchFamily="34" charset="-122"/>
              </a:rPr>
              <a:t> </a:t>
            </a:r>
            <a:endParaRPr lang="en-US" altLang="zh-CN">
              <a:latin typeface="微软雅黑" panose="020B0503020204020204" pitchFamily="34" charset="-122"/>
            </a:endParaRPr>
          </a:p>
          <a:p>
            <a:r>
              <a:rPr lang="en-US" altLang="zh-CN">
                <a:latin typeface="微软雅黑" panose="020B0503020204020204" pitchFamily="34" charset="-122"/>
              </a:rPr>
              <a:t> </a:t>
            </a:r>
            <a:endParaRPr lang="en-US" altLang="zh-CN">
              <a:latin typeface="微软雅黑" panose="020B0503020204020204" pitchFamily="34" charset="-122"/>
            </a:endParaRPr>
          </a:p>
        </p:txBody>
      </p:sp>
      <p:graphicFrame>
        <p:nvGraphicFramePr>
          <p:cNvPr id="15" name="表格 14"/>
          <p:cNvGraphicFramePr/>
          <p:nvPr/>
        </p:nvGraphicFramePr>
        <p:xfrm>
          <a:off x="368300" y="4593074"/>
          <a:ext cx="6793230" cy="4434590"/>
        </p:xfrm>
        <a:graphic>
          <a:graphicData uri="http://schemas.openxmlformats.org/drawingml/2006/table">
            <a:tbl>
              <a:tblPr/>
              <a:tblGrid>
                <a:gridCol w="1765300"/>
                <a:gridCol w="2488483"/>
                <a:gridCol w="25400"/>
                <a:gridCol w="25400"/>
                <a:gridCol w="2488567"/>
              </a:tblGrid>
              <a:tr h="402590">
                <a:tc>
                  <a:txBody>
                    <a:bodyPr/>
                    <a:lstStyle/>
                    <a:p>
                      <a:pPr marL="85725" algn="l" defTabSz="777240" rtl="0" eaLnBrk="1" fontAlgn="ctr" latinLnBrk="0" hangingPunct="1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400" b="1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型号</a:t>
                      </a:r>
                      <a:endParaRPr lang="en-US" altLang="zh-CN" sz="1400" b="1" kern="120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solidFill>
                      <a:srgbClr val="1C6597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0" lvl="0" indent="0" algn="l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b="1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XPTN-9000-85-2GX16GT-R-CL</a:t>
                      </a:r>
                      <a:endParaRPr lang="en-US" altLang="zh-CN" sz="1400" b="1" kern="120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6597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85725" marR="0" lvl="0" indent="0" algn="l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b="1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XPTN-9000-85-2GX16GPT-R-CL</a:t>
                      </a:r>
                      <a:endParaRPr lang="en-US" altLang="zh-CN" sz="1400" b="1" kern="120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6597"/>
                    </a:solidFill>
                  </a:tcPr>
                </a:tc>
                <a:tc hMerge="1">
                  <a:tcPr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1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接口</a:t>
                      </a: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85725" algn="ctr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en-US" altLang="zh-CN" sz="110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  <a:sym typeface="+mn-ea"/>
                        </a:rPr>
                        <a:t>2</a:t>
                      </a:r>
                      <a:r>
                        <a:rPr lang="zh-CN" altLang="en-US" sz="110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  <a:sym typeface="+mn-ea"/>
                        </a:rPr>
                        <a:t>个千兆光口，</a:t>
                      </a:r>
                      <a:r>
                        <a:rPr lang="en-US" altLang="zh-CN" sz="110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  <a:sym typeface="+mn-ea"/>
                        </a:rPr>
                        <a:t>16</a:t>
                      </a:r>
                      <a:r>
                        <a:rPr lang="zh-CN" altLang="en-US" sz="110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  <a:sym typeface="+mn-ea"/>
                        </a:rPr>
                        <a:t>个千兆电口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cP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1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转发性能</a:t>
                      </a: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85725" algn="ctr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56Gbps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mpd="sng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cPr marL="0" marR="0" marT="0" marB="0">
                    <a:lnR w="12700" cmpd="sng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28575" cmpd="sng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1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包转发率</a:t>
                      </a: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85725" algn="ctr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41.66Mpps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mpd="sng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hMerge="1">
                  <a:tcPr marL="0" marR="0" marT="0" marB="0">
                    <a:lnR w="12700" cmpd="sng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hMerge="1"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28575" cmpd="sng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en-US" altLang="zh-CN" sz="1100" b="1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MAC</a:t>
                      </a: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85725" algn="ctr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8K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marL="85725" algn="l" defTabSz="777240" rtl="0" eaLnBrk="1" fontAlgn="ctr" latinLnBrk="0" hangingPunct="1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端口缓存</a:t>
                      </a:r>
                      <a:endParaRPr lang="en-US" altLang="zh-CN" sz="1100" b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85725" algn="ctr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3M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hMerge="1"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1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转发时延</a:t>
                      </a: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85725" algn="ctr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&lt;10us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 rowSpan="3">
                  <a:txBody>
                    <a:bodyPr/>
                    <a:lstStyle/>
                    <a:p>
                      <a:pPr marL="85725" algn="l" defTabSz="777240" rtl="0" eaLnBrk="1" fontAlgn="ctr" latinLnBrk="0" hangingPunct="1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电源</a:t>
                      </a:r>
                      <a:endParaRPr lang="en-US" altLang="zh-CN" sz="1100" b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85725" algn="ctr" defTabSz="777240" rtl="0" eaLnBrk="1" fontAlgn="ctr" latinLnBrk="0" hangingPunct="1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双</a:t>
                      </a:r>
                      <a:r>
                        <a:rPr lang="en-US" altLang="zh-CN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DC</a:t>
                      </a:r>
                      <a:r>
                        <a:rPr lang="zh-CN" altLang="en-US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电源，凤凰端子</a:t>
                      </a:r>
                      <a:endParaRPr lang="en-US" altLang="zh-CN" sz="1100" b="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hMerge="1">
                  <a:tcPr marL="0" marR="0" marT="0" marB="0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 vMerge="1"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85725" marR="0" lvl="0" indent="0" algn="ctr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输入电压</a:t>
                      </a:r>
                      <a:r>
                        <a:rPr lang="en-US" altLang="zh-CN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: DC12-58V</a:t>
                      </a:r>
                      <a:endParaRPr lang="en-US" altLang="zh-CN" sz="1100" b="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hMerge="1"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5725" marR="0" lvl="0" indent="0" algn="ctr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输入电压</a:t>
                      </a:r>
                      <a:r>
                        <a:rPr lang="en-US" altLang="zh-CN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: DC48-58V</a:t>
                      </a:r>
                      <a:endParaRPr lang="en-US" altLang="zh-CN" sz="1100" b="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</a:tr>
              <a:tr h="288000">
                <a:tc vMerge="1"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85725" marR="0" lvl="0" indent="0" algn="ctr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空载功耗</a:t>
                      </a:r>
                      <a:r>
                        <a:rPr lang="en-US" altLang="zh-CN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: &lt;10W</a:t>
                      </a:r>
                      <a:endParaRPr lang="en-US" altLang="zh-CN" sz="1100" b="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hMerge="1"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marL="85725" algn="l" defTabSz="777240" rtl="0" eaLnBrk="1" fontAlgn="ctr" latinLnBrk="0" hangingPunct="1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en-US" altLang="zh-CN" sz="11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LED</a:t>
                      </a:r>
                      <a:endParaRPr lang="en-US" altLang="zh-CN" sz="1100" b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85725" marR="0" lvl="0" indent="0" algn="ctr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PWR, NMC,Link/ACT LED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 rowSpan="4">
                  <a:txBody>
                    <a:bodyPr/>
                    <a:lstStyle/>
                    <a:p>
                      <a:pPr marL="85725" algn="l" defTabSz="777240" rtl="0" eaLnBrk="1" fontAlgn="ctr" latinLnBrk="0" hangingPunct="1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en-US" altLang="zh-CN" sz="11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PoE</a:t>
                      </a:r>
                      <a:endParaRPr lang="en-US" altLang="zh-CN" sz="1100" b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rowSpan="4" gridSpan="2">
                  <a:txBody>
                    <a:bodyPr/>
                    <a:lstStyle/>
                    <a:p>
                      <a:pPr marL="85725" marR="0" lvl="0" indent="0" algn="ctr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__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rowSpan="4" hMerge="1">
                  <a:tcPr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marL="85725" marR="0" lvl="0" indent="0" algn="ctr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1-16 </a:t>
                      </a: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端口支持</a:t>
                      </a: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PoE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hMerge="1">
                  <a:tcPr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 vMerge="1"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vMerge="1" gridSpan="2"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vMerge="1" hMerge="1">
                  <a:tcPr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marL="85725" marR="0" lvl="0" indent="0" algn="ctr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PoE </a:t>
                      </a: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预算：</a:t>
                      </a: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 360W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hMerge="1">
                  <a:tcPr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 vMerge="1"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vMerge="1" gridSpan="2"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vMerge="1" hMerge="1">
                  <a:tcPr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marL="85725" marR="0" lvl="0" indent="0" algn="ctr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IEEE802.3 af/at </a:t>
                      </a: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标准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hMerge="1">
                  <a:tcPr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 vMerge="1"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vMerge="1" gridSpan="2"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vMerge="1" hMerge="1">
                  <a:tcPr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85725" marR="0" lvl="0" indent="0" algn="ctr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PIN </a:t>
                      </a: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线序</a:t>
                      </a: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: 1,2+/3,6-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hMerge="1">
                  <a:tcPr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10" name="group 6"/>
          <p:cNvGrpSpPr/>
          <p:nvPr/>
        </p:nvGrpSpPr>
        <p:grpSpPr>
          <a:xfrm rot="21600000">
            <a:off x="0" y="9801161"/>
            <a:ext cx="7775447" cy="458723"/>
            <a:chOff x="0" y="0"/>
            <a:chExt cx="7775447" cy="458723"/>
          </a:xfrm>
        </p:grpSpPr>
        <p:pic>
          <p:nvPicPr>
            <p:cNvPr id="64" name="picture 64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21600000">
              <a:off x="0" y="0"/>
              <a:ext cx="7775447" cy="458723"/>
            </a:xfrm>
            <a:prstGeom prst="rect">
              <a:avLst/>
            </a:prstGeom>
          </p:spPr>
        </p:pic>
        <p:sp>
          <p:nvSpPr>
            <p:cNvPr id="66" name="textbox 66"/>
            <p:cNvSpPr/>
            <p:nvPr/>
          </p:nvSpPr>
          <p:spPr>
            <a:xfrm>
              <a:off x="-12700" y="-12700"/>
              <a:ext cx="7800975" cy="516890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4000"/>
                </a:lnSpc>
              </a:pPr>
              <a:endParaRPr sz="10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endParaRPr>
            </a:p>
            <a:p>
              <a:pPr algn="l" rtl="0" eaLnBrk="0">
                <a:lnSpc>
                  <a:spcPct val="8000"/>
                </a:lnSpc>
              </a:pPr>
              <a:endParaRPr sz="1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endParaRPr>
            </a:p>
            <a:p>
              <a:pPr marL="6067425" algn="l" rtl="0" eaLnBrk="0">
                <a:lnSpc>
                  <a:spcPct val="78000"/>
                </a:lnSpc>
              </a:pPr>
              <a:endParaRPr sz="1400" kern="0" spc="-1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/>
                <a:hlinkClick r:id="rId2"/>
              </a:endParaRPr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5959475" y="9875520"/>
            <a:ext cx="1816100" cy="3225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1400" u="sng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charset="0"/>
              </a:rPr>
              <a:t>www.scodeno.com</a:t>
            </a:r>
            <a:endParaRPr sz="1400" u="sng" kern="0" spc="-1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charset="0"/>
              <a:hlinkClick r:id="rId2"/>
            </a:endParaRPr>
          </a:p>
          <a:p>
            <a:endParaRPr lang="en-US" altLang="zh-CN" sz="1400" u="sng" kern="0" spc="-1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charset="0"/>
              <a:hlinkClick r:id="rId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0" y="318"/>
            <a:ext cx="7775447" cy="629411"/>
            <a:chOff x="0" y="318"/>
            <a:chExt cx="7775447" cy="629411"/>
          </a:xfrm>
        </p:grpSpPr>
        <p:pic>
          <p:nvPicPr>
            <p:cNvPr id="12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600000">
              <a:off x="0" y="318"/>
              <a:ext cx="7775447" cy="629411"/>
            </a:xfrm>
            <a:prstGeom prst="rect">
              <a:avLst/>
            </a:prstGeom>
          </p:spPr>
        </p:pic>
        <p:sp>
          <p:nvSpPr>
            <p:cNvPr id="28" name="path 28"/>
            <p:cNvSpPr/>
            <p:nvPr/>
          </p:nvSpPr>
          <p:spPr>
            <a:xfrm>
              <a:off x="238592" y="168728"/>
              <a:ext cx="1283986" cy="297417"/>
            </a:xfrm>
            <a:custGeom>
              <a:avLst/>
              <a:gdLst/>
              <a:ahLst/>
              <a:cxnLst/>
              <a:rect l="0" t="0" r="0" b="0"/>
              <a:pathLst>
                <a:path w="2022" h="468">
                  <a:moveTo>
                    <a:pt x="1924" y="329"/>
                  </a:moveTo>
                  <a:lnTo>
                    <a:pt x="1950" y="239"/>
                  </a:lnTo>
                  <a:lnTo>
                    <a:pt x="1901" y="239"/>
                  </a:lnTo>
                  <a:lnTo>
                    <a:pt x="1891" y="239"/>
                  </a:lnTo>
                  <a:lnTo>
                    <a:pt x="1824" y="239"/>
                  </a:lnTo>
                  <a:lnTo>
                    <a:pt x="1825" y="234"/>
                  </a:lnTo>
                  <a:cubicBezTo>
                    <a:pt x="1828" y="222"/>
                    <a:pt x="1844" y="217"/>
                    <a:pt x="1872" y="217"/>
                  </a:cubicBezTo>
                  <a:lnTo>
                    <a:pt x="1977" y="217"/>
                  </a:lnTo>
                  <a:cubicBezTo>
                    <a:pt x="2008" y="217"/>
                    <a:pt x="2022" y="222"/>
                    <a:pt x="2018" y="234"/>
                  </a:cubicBezTo>
                  <a:lnTo>
                    <a:pt x="1990" y="334"/>
                  </a:lnTo>
                  <a:cubicBezTo>
                    <a:pt x="1987" y="345"/>
                    <a:pt x="1970" y="351"/>
                    <a:pt x="1939" y="351"/>
                  </a:cubicBezTo>
                  <a:lnTo>
                    <a:pt x="1835" y="351"/>
                  </a:lnTo>
                  <a:cubicBezTo>
                    <a:pt x="1806" y="351"/>
                    <a:pt x="1794" y="345"/>
                    <a:pt x="1797" y="334"/>
                  </a:cubicBezTo>
                  <a:lnTo>
                    <a:pt x="1818" y="259"/>
                  </a:lnTo>
                  <a:lnTo>
                    <a:pt x="1885" y="259"/>
                  </a:lnTo>
                  <a:lnTo>
                    <a:pt x="1866" y="329"/>
                  </a:lnTo>
                  <a:lnTo>
                    <a:pt x="1924" y="329"/>
                  </a:lnTo>
                  <a:close/>
                </a:path>
                <a:path w="2022" h="468">
                  <a:moveTo>
                    <a:pt x="1472" y="239"/>
                  </a:moveTo>
                  <a:lnTo>
                    <a:pt x="1464" y="268"/>
                  </a:lnTo>
                  <a:lnTo>
                    <a:pt x="1516" y="268"/>
                  </a:lnTo>
                  <a:lnTo>
                    <a:pt x="1524" y="239"/>
                  </a:lnTo>
                  <a:lnTo>
                    <a:pt x="1472" y="239"/>
                  </a:lnTo>
                  <a:close/>
                  <a:moveTo>
                    <a:pt x="1573" y="351"/>
                  </a:moveTo>
                  <a:lnTo>
                    <a:pt x="1580" y="351"/>
                  </a:lnTo>
                  <a:lnTo>
                    <a:pt x="1604" y="351"/>
                  </a:lnTo>
                  <a:lnTo>
                    <a:pt x="1621" y="351"/>
                  </a:lnTo>
                  <a:cubicBezTo>
                    <a:pt x="1643" y="351"/>
                    <a:pt x="1650" y="340"/>
                    <a:pt x="1652" y="334"/>
                  </a:cubicBezTo>
                  <a:lnTo>
                    <a:pt x="1652" y="332"/>
                  </a:lnTo>
                  <a:lnTo>
                    <a:pt x="1678" y="241"/>
                  </a:lnTo>
                  <a:lnTo>
                    <a:pt x="1737" y="241"/>
                  </a:lnTo>
                  <a:lnTo>
                    <a:pt x="1706" y="351"/>
                  </a:lnTo>
                  <a:lnTo>
                    <a:pt x="1773" y="351"/>
                  </a:lnTo>
                  <a:lnTo>
                    <a:pt x="1806" y="232"/>
                  </a:lnTo>
                  <a:cubicBezTo>
                    <a:pt x="1810" y="221"/>
                    <a:pt x="1795" y="215"/>
                    <a:pt x="1764" y="215"/>
                  </a:cubicBezTo>
                  <a:lnTo>
                    <a:pt x="1684" y="220"/>
                  </a:lnTo>
                  <a:lnTo>
                    <a:pt x="1685" y="217"/>
                  </a:lnTo>
                  <a:lnTo>
                    <a:pt x="1618" y="217"/>
                  </a:lnTo>
                  <a:lnTo>
                    <a:pt x="1586" y="329"/>
                  </a:lnTo>
                  <a:lnTo>
                    <a:pt x="1585" y="329"/>
                  </a:lnTo>
                  <a:lnTo>
                    <a:pt x="1557" y="329"/>
                  </a:lnTo>
                  <a:lnTo>
                    <a:pt x="1496" y="329"/>
                  </a:lnTo>
                  <a:lnTo>
                    <a:pt x="1496" y="329"/>
                  </a:lnTo>
                  <a:lnTo>
                    <a:pt x="1447" y="329"/>
                  </a:lnTo>
                  <a:lnTo>
                    <a:pt x="1458" y="289"/>
                  </a:lnTo>
                  <a:lnTo>
                    <a:pt x="1562" y="289"/>
                  </a:lnTo>
                  <a:lnTo>
                    <a:pt x="1579" y="283"/>
                  </a:lnTo>
                  <a:lnTo>
                    <a:pt x="1593" y="234"/>
                  </a:lnTo>
                  <a:cubicBezTo>
                    <a:pt x="1596" y="222"/>
                    <a:pt x="1584" y="217"/>
                    <a:pt x="1555" y="217"/>
                  </a:cubicBezTo>
                  <a:lnTo>
                    <a:pt x="1454" y="217"/>
                  </a:lnTo>
                  <a:cubicBezTo>
                    <a:pt x="1425" y="217"/>
                    <a:pt x="1409" y="222"/>
                    <a:pt x="1406" y="234"/>
                  </a:cubicBezTo>
                  <a:lnTo>
                    <a:pt x="1378" y="334"/>
                  </a:lnTo>
                  <a:cubicBezTo>
                    <a:pt x="1375" y="345"/>
                    <a:pt x="1388" y="351"/>
                    <a:pt x="1416" y="351"/>
                  </a:cubicBezTo>
                  <a:lnTo>
                    <a:pt x="1557" y="351"/>
                  </a:lnTo>
                  <a:lnTo>
                    <a:pt x="1573" y="351"/>
                  </a:lnTo>
                  <a:lnTo>
                    <a:pt x="1573" y="351"/>
                  </a:lnTo>
                  <a:close/>
                </a:path>
                <a:path w="2022" h="468">
                  <a:moveTo>
                    <a:pt x="1293" y="328"/>
                  </a:moveTo>
                  <a:lnTo>
                    <a:pt x="1318" y="239"/>
                  </a:lnTo>
                  <a:lnTo>
                    <a:pt x="1298" y="239"/>
                  </a:lnTo>
                  <a:cubicBezTo>
                    <a:pt x="1284" y="239"/>
                    <a:pt x="1273" y="241"/>
                    <a:pt x="1266" y="244"/>
                  </a:cubicBezTo>
                  <a:cubicBezTo>
                    <a:pt x="1260" y="246"/>
                    <a:pt x="1256" y="250"/>
                    <a:pt x="1255" y="256"/>
                  </a:cubicBezTo>
                  <a:lnTo>
                    <a:pt x="1239" y="311"/>
                  </a:lnTo>
                  <a:cubicBezTo>
                    <a:pt x="1236" y="322"/>
                    <a:pt x="1248" y="328"/>
                    <a:pt x="1274" y="328"/>
                  </a:cubicBezTo>
                  <a:lnTo>
                    <a:pt x="1293" y="328"/>
                  </a:lnTo>
                  <a:close/>
                  <a:moveTo>
                    <a:pt x="1170" y="319"/>
                  </a:moveTo>
                  <a:lnTo>
                    <a:pt x="1190" y="248"/>
                  </a:lnTo>
                  <a:cubicBezTo>
                    <a:pt x="1192" y="239"/>
                    <a:pt x="1201" y="232"/>
                    <a:pt x="1215" y="226"/>
                  </a:cubicBezTo>
                  <a:cubicBezTo>
                    <a:pt x="1231" y="220"/>
                    <a:pt x="1250" y="217"/>
                    <a:pt x="1274" y="217"/>
                  </a:cubicBezTo>
                  <a:lnTo>
                    <a:pt x="1324" y="217"/>
                  </a:lnTo>
                  <a:lnTo>
                    <a:pt x="1347" y="135"/>
                  </a:lnTo>
                  <a:lnTo>
                    <a:pt x="1415" y="135"/>
                  </a:lnTo>
                  <a:lnTo>
                    <a:pt x="1354" y="351"/>
                  </a:lnTo>
                  <a:lnTo>
                    <a:pt x="1287" y="351"/>
                  </a:lnTo>
                  <a:lnTo>
                    <a:pt x="1288" y="348"/>
                  </a:lnTo>
                  <a:lnTo>
                    <a:pt x="1234" y="352"/>
                  </a:lnTo>
                  <a:cubicBezTo>
                    <a:pt x="1210" y="352"/>
                    <a:pt x="1193" y="349"/>
                    <a:pt x="1181" y="342"/>
                  </a:cubicBezTo>
                  <a:cubicBezTo>
                    <a:pt x="1171" y="336"/>
                    <a:pt x="1167" y="328"/>
                    <a:pt x="1170" y="319"/>
                  </a:cubicBezTo>
                </a:path>
                <a:path w="2022" h="468">
                  <a:moveTo>
                    <a:pt x="1081" y="329"/>
                  </a:moveTo>
                  <a:lnTo>
                    <a:pt x="1106" y="239"/>
                  </a:lnTo>
                  <a:lnTo>
                    <a:pt x="1047" y="239"/>
                  </a:lnTo>
                  <a:lnTo>
                    <a:pt x="1022" y="329"/>
                  </a:lnTo>
                  <a:lnTo>
                    <a:pt x="1081" y="329"/>
                  </a:lnTo>
                  <a:close/>
                  <a:moveTo>
                    <a:pt x="1174" y="234"/>
                  </a:moveTo>
                  <a:lnTo>
                    <a:pt x="1146" y="334"/>
                  </a:lnTo>
                  <a:cubicBezTo>
                    <a:pt x="1143" y="345"/>
                    <a:pt x="1126" y="351"/>
                    <a:pt x="1096" y="351"/>
                  </a:cubicBezTo>
                  <a:lnTo>
                    <a:pt x="991" y="351"/>
                  </a:lnTo>
                  <a:cubicBezTo>
                    <a:pt x="963" y="351"/>
                    <a:pt x="950" y="345"/>
                    <a:pt x="953" y="334"/>
                  </a:cubicBezTo>
                  <a:lnTo>
                    <a:pt x="981" y="234"/>
                  </a:lnTo>
                  <a:cubicBezTo>
                    <a:pt x="985" y="222"/>
                    <a:pt x="1000" y="217"/>
                    <a:pt x="1029" y="217"/>
                  </a:cubicBezTo>
                  <a:lnTo>
                    <a:pt x="1133" y="217"/>
                  </a:lnTo>
                  <a:cubicBezTo>
                    <a:pt x="1164" y="217"/>
                    <a:pt x="1178" y="222"/>
                    <a:pt x="1174" y="234"/>
                  </a:cubicBezTo>
                </a:path>
                <a:path w="2022" h="468">
                  <a:moveTo>
                    <a:pt x="876" y="304"/>
                  </a:moveTo>
                  <a:lnTo>
                    <a:pt x="942" y="304"/>
                  </a:lnTo>
                  <a:lnTo>
                    <a:pt x="933" y="334"/>
                  </a:lnTo>
                  <a:cubicBezTo>
                    <a:pt x="930" y="345"/>
                    <a:pt x="914" y="351"/>
                    <a:pt x="886" y="351"/>
                  </a:cubicBezTo>
                  <a:lnTo>
                    <a:pt x="785" y="351"/>
                  </a:lnTo>
                  <a:cubicBezTo>
                    <a:pt x="757" y="351"/>
                    <a:pt x="744" y="345"/>
                    <a:pt x="747" y="334"/>
                  </a:cubicBezTo>
                  <a:lnTo>
                    <a:pt x="776" y="234"/>
                  </a:lnTo>
                  <a:cubicBezTo>
                    <a:pt x="779" y="222"/>
                    <a:pt x="795" y="217"/>
                    <a:pt x="823" y="217"/>
                  </a:cubicBezTo>
                  <a:lnTo>
                    <a:pt x="924" y="217"/>
                  </a:lnTo>
                  <a:cubicBezTo>
                    <a:pt x="952" y="217"/>
                    <a:pt x="965" y="222"/>
                    <a:pt x="962" y="234"/>
                  </a:cubicBezTo>
                  <a:lnTo>
                    <a:pt x="954" y="259"/>
                  </a:lnTo>
                  <a:lnTo>
                    <a:pt x="889" y="259"/>
                  </a:lnTo>
                  <a:lnTo>
                    <a:pt x="894" y="239"/>
                  </a:lnTo>
                  <a:lnTo>
                    <a:pt x="841" y="239"/>
                  </a:lnTo>
                  <a:lnTo>
                    <a:pt x="816" y="329"/>
                  </a:lnTo>
                  <a:lnTo>
                    <a:pt x="869" y="329"/>
                  </a:lnTo>
                  <a:lnTo>
                    <a:pt x="876" y="304"/>
                  </a:lnTo>
                  <a:close/>
                </a:path>
                <a:path w="2022" h="468">
                  <a:moveTo>
                    <a:pt x="545" y="277"/>
                  </a:moveTo>
                  <a:lnTo>
                    <a:pt x="614" y="277"/>
                  </a:lnTo>
                  <a:lnTo>
                    <a:pt x="600" y="328"/>
                  </a:lnTo>
                  <a:lnTo>
                    <a:pt x="659" y="328"/>
                  </a:lnTo>
                  <a:lnTo>
                    <a:pt x="673" y="279"/>
                  </a:lnTo>
                  <a:lnTo>
                    <a:pt x="576" y="213"/>
                  </a:lnTo>
                  <a:cubicBezTo>
                    <a:pt x="569" y="208"/>
                    <a:pt x="565" y="203"/>
                    <a:pt x="567" y="199"/>
                  </a:cubicBezTo>
                  <a:lnTo>
                    <a:pt x="580" y="153"/>
                  </a:lnTo>
                  <a:cubicBezTo>
                    <a:pt x="581" y="148"/>
                    <a:pt x="586" y="144"/>
                    <a:pt x="595" y="140"/>
                  </a:cubicBezTo>
                  <a:cubicBezTo>
                    <a:pt x="604" y="137"/>
                    <a:pt x="615" y="135"/>
                    <a:pt x="627" y="135"/>
                  </a:cubicBezTo>
                  <a:lnTo>
                    <a:pt x="742" y="135"/>
                  </a:lnTo>
                  <a:cubicBezTo>
                    <a:pt x="755" y="135"/>
                    <a:pt x="765" y="137"/>
                    <a:pt x="771" y="140"/>
                  </a:cubicBezTo>
                  <a:cubicBezTo>
                    <a:pt x="778" y="144"/>
                    <a:pt x="780" y="148"/>
                    <a:pt x="779" y="153"/>
                  </a:cubicBezTo>
                  <a:lnTo>
                    <a:pt x="766" y="197"/>
                  </a:lnTo>
                  <a:lnTo>
                    <a:pt x="697" y="197"/>
                  </a:lnTo>
                  <a:lnTo>
                    <a:pt x="708" y="159"/>
                  </a:lnTo>
                  <a:lnTo>
                    <a:pt x="649" y="159"/>
                  </a:lnTo>
                  <a:lnTo>
                    <a:pt x="638" y="197"/>
                  </a:lnTo>
                  <a:lnTo>
                    <a:pt x="731" y="259"/>
                  </a:lnTo>
                  <a:cubicBezTo>
                    <a:pt x="741" y="266"/>
                    <a:pt x="746" y="272"/>
                    <a:pt x="744" y="277"/>
                  </a:cubicBezTo>
                  <a:lnTo>
                    <a:pt x="728" y="333"/>
                  </a:lnTo>
                  <a:cubicBezTo>
                    <a:pt x="727" y="338"/>
                    <a:pt x="722" y="342"/>
                    <a:pt x="713" y="346"/>
                  </a:cubicBezTo>
                  <a:cubicBezTo>
                    <a:pt x="704" y="349"/>
                    <a:pt x="694" y="351"/>
                    <a:pt x="681" y="351"/>
                  </a:cubicBezTo>
                  <a:lnTo>
                    <a:pt x="566" y="351"/>
                  </a:lnTo>
                  <a:cubicBezTo>
                    <a:pt x="555" y="351"/>
                    <a:pt x="545" y="349"/>
                    <a:pt x="538" y="346"/>
                  </a:cubicBezTo>
                  <a:cubicBezTo>
                    <a:pt x="530" y="343"/>
                    <a:pt x="527" y="339"/>
                    <a:pt x="529" y="333"/>
                  </a:cubicBezTo>
                  <a:lnTo>
                    <a:pt x="545" y="277"/>
                  </a:lnTo>
                  <a:close/>
                </a:path>
                <a:path w="2022" h="468">
                  <a:moveTo>
                    <a:pt x="238" y="386"/>
                  </a:moveTo>
                  <a:lnTo>
                    <a:pt x="260" y="307"/>
                  </a:lnTo>
                  <a:lnTo>
                    <a:pt x="146" y="307"/>
                  </a:lnTo>
                  <a:lnTo>
                    <a:pt x="164" y="233"/>
                  </a:lnTo>
                  <a:lnTo>
                    <a:pt x="279" y="233"/>
                  </a:lnTo>
                  <a:lnTo>
                    <a:pt x="298" y="160"/>
                  </a:lnTo>
                  <a:lnTo>
                    <a:pt x="123" y="160"/>
                  </a:lnTo>
                  <a:lnTo>
                    <a:pt x="94" y="160"/>
                  </a:lnTo>
                  <a:cubicBezTo>
                    <a:pt x="94" y="160"/>
                    <a:pt x="58" y="160"/>
                    <a:pt x="50" y="196"/>
                  </a:cubicBezTo>
                  <a:lnTo>
                    <a:pt x="11" y="352"/>
                  </a:lnTo>
                  <a:cubicBezTo>
                    <a:pt x="11" y="352"/>
                    <a:pt x="-2" y="386"/>
                    <a:pt x="50" y="386"/>
                  </a:cubicBezTo>
                  <a:lnTo>
                    <a:pt x="238" y="386"/>
                  </a:lnTo>
                  <a:close/>
                </a:path>
                <a:path w="2022" h="468">
                  <a:moveTo>
                    <a:pt x="319" y="81"/>
                  </a:moveTo>
                  <a:lnTo>
                    <a:pt x="298" y="160"/>
                  </a:lnTo>
                  <a:lnTo>
                    <a:pt x="418" y="160"/>
                  </a:lnTo>
                  <a:lnTo>
                    <a:pt x="401" y="233"/>
                  </a:lnTo>
                  <a:lnTo>
                    <a:pt x="279" y="233"/>
                  </a:lnTo>
                  <a:lnTo>
                    <a:pt x="260" y="307"/>
                  </a:lnTo>
                  <a:lnTo>
                    <a:pt x="435" y="307"/>
                  </a:lnTo>
                  <a:lnTo>
                    <a:pt x="464" y="307"/>
                  </a:lnTo>
                  <a:cubicBezTo>
                    <a:pt x="464" y="307"/>
                    <a:pt x="500" y="307"/>
                    <a:pt x="508" y="271"/>
                  </a:cubicBezTo>
                  <a:lnTo>
                    <a:pt x="544" y="115"/>
                  </a:lnTo>
                  <a:cubicBezTo>
                    <a:pt x="544" y="115"/>
                    <a:pt x="559" y="81"/>
                    <a:pt x="506" y="81"/>
                  </a:cubicBezTo>
                  <a:lnTo>
                    <a:pt x="319" y="81"/>
                  </a:lnTo>
                  <a:close/>
                </a:path>
                <a:path w="2022" h="468">
                  <a:moveTo>
                    <a:pt x="206" y="81"/>
                  </a:moveTo>
                  <a:lnTo>
                    <a:pt x="220" y="21"/>
                  </a:lnTo>
                  <a:cubicBezTo>
                    <a:pt x="220" y="21"/>
                    <a:pt x="230" y="0"/>
                    <a:pt x="278" y="1"/>
                  </a:cubicBezTo>
                  <a:lnTo>
                    <a:pt x="338" y="1"/>
                  </a:lnTo>
                  <a:lnTo>
                    <a:pt x="319" y="81"/>
                  </a:lnTo>
                  <a:lnTo>
                    <a:pt x="206" y="81"/>
                  </a:lnTo>
                  <a:close/>
                </a:path>
                <a:path w="2022" h="468">
                  <a:moveTo>
                    <a:pt x="359" y="385"/>
                  </a:moveTo>
                  <a:lnTo>
                    <a:pt x="337" y="446"/>
                  </a:lnTo>
                  <a:cubicBezTo>
                    <a:pt x="337" y="446"/>
                    <a:pt x="327" y="468"/>
                    <a:pt x="280" y="466"/>
                  </a:cubicBezTo>
                  <a:lnTo>
                    <a:pt x="220" y="466"/>
                  </a:lnTo>
                  <a:lnTo>
                    <a:pt x="238" y="386"/>
                  </a:lnTo>
                  <a:lnTo>
                    <a:pt x="359" y="385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textbox 26"/>
          <p:cNvSpPr/>
          <p:nvPr/>
        </p:nvSpPr>
        <p:spPr>
          <a:xfrm>
            <a:off x="2475230" y="219407"/>
            <a:ext cx="5083175" cy="273683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r" rtl="0" eaLnBrk="0">
              <a:lnSpc>
                <a:spcPct val="78000"/>
              </a:lnSpc>
            </a:pPr>
            <a:endParaRPr sz="1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12700" algn="r" rtl="0" eaLnBrk="0">
              <a:lnSpc>
                <a:spcPct val="78000"/>
              </a:lnSpc>
            </a:pPr>
            <a:r>
              <a:rPr lang="zh-CN" altLang="en-US" sz="1500" b="1" kern="0">
                <a:solidFill>
                  <a:srgbClr val="FFFFFF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/>
              </a:rPr>
              <a:t>工业交换机</a:t>
            </a:r>
            <a:r>
              <a:rPr sz="1500" b="1" kern="0" spc="160">
                <a:solidFill>
                  <a:srgbClr val="FFFFFF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/>
              </a:rPr>
              <a:t>&gt;</a:t>
            </a:r>
            <a:r>
              <a:rPr lang="en-US" sz="1500" b="1" kern="0" spc="0">
                <a:solidFill>
                  <a:srgbClr val="FFFFFF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/>
              </a:rPr>
              <a:t>XPTN-9000-85 </a:t>
            </a:r>
            <a:r>
              <a:rPr lang="zh-CN" altLang="en-US" sz="1500" b="1" kern="0" spc="0">
                <a:solidFill>
                  <a:srgbClr val="FFFFFF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/>
              </a:rPr>
              <a:t>国产化系列</a:t>
            </a:r>
            <a:endParaRPr sz="1500" dirty="0"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/>
          <p:nvPr>
            <p:custDataLst>
              <p:tags r:id="rId1"/>
            </p:custDataLst>
          </p:nvPr>
        </p:nvGraphicFramePr>
        <p:xfrm>
          <a:off x="490220" y="839470"/>
          <a:ext cx="6742430" cy="2592000"/>
        </p:xfrm>
        <a:graphic>
          <a:graphicData uri="http://schemas.openxmlformats.org/drawingml/2006/table">
            <a:tbl>
              <a:tblPr/>
              <a:tblGrid>
                <a:gridCol w="1697990"/>
                <a:gridCol w="2555875"/>
                <a:gridCol w="2488565"/>
              </a:tblGrid>
              <a:tr h="288000">
                <a:tc rowSpan="4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1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环境参数</a:t>
                      </a: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algn="ctr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工作温度</a:t>
                      </a: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: </a:t>
                      </a:r>
                      <a:r>
                        <a:rPr lang="en-US" altLang="zh-CN" sz="11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IDFont"/>
                          <a:cs typeface="Arial" panose="020B0604020202020204" pitchFamily="34" charset="0"/>
                        </a:rPr>
                        <a:t>–40</a:t>
                      </a:r>
                      <a:r>
                        <a:rPr lang="en-US" altLang="zh-CN" sz="11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 ℃</a:t>
                      </a:r>
                      <a:r>
                        <a:rPr lang="en-US" altLang="zh-CN" sz="11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IDFont"/>
                          <a:cs typeface="Arial" panose="020B0604020202020204" pitchFamily="34" charset="0"/>
                        </a:rPr>
                        <a:t> ~75℃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88000">
                <a:tc vMerge="1"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algn="ctr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存储温度</a:t>
                      </a: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: </a:t>
                      </a:r>
                      <a:r>
                        <a:rPr lang="en-US" altLang="zh-CN" sz="11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IDFont"/>
                          <a:cs typeface="Arial" panose="020B0604020202020204" pitchFamily="34" charset="0"/>
                        </a:rPr>
                        <a:t>–40</a:t>
                      </a:r>
                      <a:r>
                        <a:rPr lang="en-US" altLang="zh-CN" sz="11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 ℃</a:t>
                      </a:r>
                      <a:r>
                        <a:rPr lang="en-US" altLang="zh-CN" sz="11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IDFont"/>
                          <a:cs typeface="Arial" panose="020B0604020202020204" pitchFamily="34" charset="0"/>
                        </a:rPr>
                        <a:t> ~ 85℃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88000">
                <a:tc vMerge="1"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marR="0" lvl="0" indent="0" algn="ctr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工作湿度</a:t>
                      </a: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: </a:t>
                      </a: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  <a:sym typeface="+mn-ea"/>
                        </a:rPr>
                        <a:t>5%~95% </a:t>
                      </a: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  <a:sym typeface="+mn-ea"/>
                        </a:rPr>
                        <a:t>无凝结</a:t>
                      </a:r>
                      <a:endParaRPr lang="zh-CN" altLang="en-US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88000">
                <a:tc vMerge="1"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marR="0" lvl="0" indent="0" algn="ctr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  <a:sym typeface="+mn-ea"/>
                        </a:rPr>
                        <a:t>存储湿度</a:t>
                      </a: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  <a:sym typeface="+mn-ea"/>
                        </a:rPr>
                        <a:t>: 5%~95% </a:t>
                      </a: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  <a:sym typeface="+mn-ea"/>
                        </a:rPr>
                        <a:t>无凝结</a:t>
                      </a:r>
                      <a:endParaRPr lang="zh-CN" altLang="en-US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1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尺寸</a:t>
                      </a:r>
                      <a:r>
                        <a:rPr lang="en-US" altLang="zh-CN" sz="1100" b="1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(W*D*H)</a:t>
                      </a: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85725" marR="0" lvl="0" indent="0" algn="ctr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440*254*44mm</a:t>
                      </a:r>
                      <a:endParaRPr lang="en-US" altLang="zh-CN" sz="1100" b="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1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重量</a:t>
                      </a: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0" lvl="0" indent="0" algn="ctr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  <a:sym typeface="+mn-ea"/>
                        </a:rPr>
                        <a:t>3.2KG</a:t>
                      </a:r>
                      <a:endParaRPr lang="zh-CN" altLang="en-US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0" lvl="0" indent="0" algn="ctr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  <a:sym typeface="+mn-ea"/>
                        </a:rPr>
                        <a:t>3.25KG</a:t>
                      </a:r>
                      <a:endParaRPr lang="zh-CN" altLang="en-US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1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安装方式</a:t>
                      </a: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85725" marR="0" lvl="0" indent="0" algn="ctr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  <a:sym typeface="+mn-ea"/>
                        </a:rPr>
                        <a:t>机架式安装</a:t>
                      </a:r>
                      <a:endParaRPr lang="zh-CN" altLang="en-US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1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遵循认证</a:t>
                      </a: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marR="0" lvl="0" indent="0" algn="ctr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  <a:sym typeface="+mn-ea"/>
                        </a:rPr>
                        <a:t>CE/FCC/RoHS</a:t>
                      </a:r>
                      <a:endParaRPr lang="zh-CN" altLang="en-US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cPr marL="0" marR="0" marT="0" marB="0">
                    <a:lnL w="12700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1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平均无故障时间</a:t>
                      </a:r>
                      <a:r>
                        <a:rPr lang="en-US" altLang="zh-CN" sz="1100" b="1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(MTBF)</a:t>
                      </a: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85725" marR="0" lvl="0" indent="0" algn="ctr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  <a:sym typeface="+mn-ea"/>
                        </a:rPr>
                        <a:t>100,000 hours</a:t>
                      </a:r>
                      <a:endParaRPr lang="zh-CN" altLang="en-US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</a:tr>
            </a:tbl>
          </a:graphicData>
        </a:graphic>
      </p:graphicFrame>
      <p:sp>
        <p:nvSpPr>
          <p:cNvPr id="7" name="文本框 6"/>
          <p:cNvSpPr txBox="1"/>
          <p:nvPr/>
        </p:nvSpPr>
        <p:spPr>
          <a:xfrm>
            <a:off x="-83820" y="3691151"/>
            <a:ext cx="5080000" cy="686435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marL="457200" indent="0" defTabSz="266700">
              <a:lnSpc>
                <a:spcPts val="3795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000" b="1">
                <a:solidFill>
                  <a:schemeClr val="tx2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| </a:t>
            </a:r>
            <a:r>
              <a:rPr lang="zh-CN" altLang="en-US"/>
              <a:t>软件参数</a:t>
            </a:r>
            <a:endParaRPr lang="en-US" altLang="zh-CN"/>
          </a:p>
          <a:p>
            <a:r>
              <a:rPr lang="en-US" altLang="zh-CN"/>
              <a:t> </a:t>
            </a:r>
            <a:endParaRPr lang="en-US" altLang="zh-CN"/>
          </a:p>
          <a:p>
            <a:r>
              <a:rPr lang="en-US" altLang="zh-CN"/>
              <a:t> </a:t>
            </a:r>
            <a:endParaRPr lang="en-US" altLang="zh-CN"/>
          </a:p>
          <a:p>
            <a:r>
              <a:rPr lang="en-US" altLang="zh-CN"/>
              <a:t> </a:t>
            </a:r>
            <a:endParaRPr lang="en-US" altLang="zh-CN"/>
          </a:p>
        </p:txBody>
      </p:sp>
      <p:grpSp>
        <p:nvGrpSpPr>
          <p:cNvPr id="8" name="group 6"/>
          <p:cNvGrpSpPr/>
          <p:nvPr/>
        </p:nvGrpSpPr>
        <p:grpSpPr>
          <a:xfrm rot="21600000">
            <a:off x="0" y="9801161"/>
            <a:ext cx="7775447" cy="458723"/>
            <a:chOff x="0" y="0"/>
            <a:chExt cx="7775447" cy="458723"/>
          </a:xfrm>
        </p:grpSpPr>
        <p:pic>
          <p:nvPicPr>
            <p:cNvPr id="64" name="picture 6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600000">
              <a:off x="0" y="0"/>
              <a:ext cx="7775447" cy="458723"/>
            </a:xfrm>
            <a:prstGeom prst="rect">
              <a:avLst/>
            </a:prstGeom>
          </p:spPr>
        </p:pic>
        <p:sp>
          <p:nvSpPr>
            <p:cNvPr id="66" name="textbox 66"/>
            <p:cNvSpPr/>
            <p:nvPr/>
          </p:nvSpPr>
          <p:spPr>
            <a:xfrm>
              <a:off x="-12700" y="-12700"/>
              <a:ext cx="7800975" cy="516890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4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8000"/>
                </a:lnSpc>
              </a:pPr>
              <a:endParaRPr sz="1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6067425" algn="l" rtl="0" eaLnBrk="0">
                <a:lnSpc>
                  <a:spcPct val="78000"/>
                </a:lnSpc>
              </a:pPr>
              <a:endParaRPr sz="1400" kern="0" spc="-10" dirty="0">
                <a:solidFill>
                  <a:schemeClr val="bg1"/>
                </a:solidFill>
                <a:latin typeface="Segoe UI" panose="020B0502040204020203"/>
                <a:ea typeface="Segoe UI" panose="020B0502040204020203"/>
                <a:cs typeface="Segoe UI" panose="020B0502040204020203"/>
                <a:hlinkClick r:id="rId3"/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5959475" y="9875520"/>
            <a:ext cx="1816100" cy="3225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1400" u="sng">
                <a:solidFill>
                  <a:schemeClr val="bg1"/>
                </a:solidFill>
                <a:latin typeface="Segoe UI" panose="020B0502040204020203" charset="0"/>
                <a:cs typeface="Segoe UI" panose="020B0502040204020203" charset="0"/>
              </a:rPr>
              <a:t>www.scodeno.com</a:t>
            </a:r>
            <a:endParaRPr sz="1400" u="sng" kern="0" spc="-10" dirty="0">
              <a:solidFill>
                <a:schemeClr val="bg1"/>
              </a:solidFill>
              <a:latin typeface="Segoe UI" panose="020B0502040204020203" charset="0"/>
              <a:ea typeface="Segoe UI" panose="020B0502040204020203"/>
              <a:cs typeface="Segoe UI" panose="020B0502040204020203" charset="0"/>
              <a:hlinkClick r:id="rId3"/>
            </a:endParaRPr>
          </a:p>
          <a:p>
            <a:endParaRPr lang="en-US" altLang="zh-CN" sz="1400" u="sng" kern="0" spc="-10" dirty="0">
              <a:solidFill>
                <a:schemeClr val="bg1"/>
              </a:solidFill>
              <a:latin typeface="Segoe UI" panose="020B0502040204020203" charset="0"/>
              <a:ea typeface="Segoe UI" panose="020B0502040204020203"/>
              <a:cs typeface="Segoe UI" panose="020B0502040204020203" charset="0"/>
              <a:hlinkClick r:id="rId3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0" y="318"/>
            <a:ext cx="7775447" cy="629411"/>
            <a:chOff x="0" y="318"/>
            <a:chExt cx="7775447" cy="629411"/>
          </a:xfrm>
        </p:grpSpPr>
        <p:pic>
          <p:nvPicPr>
            <p:cNvPr id="10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1600000">
              <a:off x="0" y="318"/>
              <a:ext cx="7775447" cy="629411"/>
            </a:xfrm>
            <a:prstGeom prst="rect">
              <a:avLst/>
            </a:prstGeom>
          </p:spPr>
        </p:pic>
        <p:sp>
          <p:nvSpPr>
            <p:cNvPr id="28" name="path 28"/>
            <p:cNvSpPr/>
            <p:nvPr/>
          </p:nvSpPr>
          <p:spPr>
            <a:xfrm>
              <a:off x="238592" y="168728"/>
              <a:ext cx="1283986" cy="297417"/>
            </a:xfrm>
            <a:custGeom>
              <a:avLst/>
              <a:gdLst/>
              <a:ahLst/>
              <a:cxnLst/>
              <a:rect l="0" t="0" r="0" b="0"/>
              <a:pathLst>
                <a:path w="2022" h="468">
                  <a:moveTo>
                    <a:pt x="1924" y="329"/>
                  </a:moveTo>
                  <a:lnTo>
                    <a:pt x="1950" y="239"/>
                  </a:lnTo>
                  <a:lnTo>
                    <a:pt x="1901" y="239"/>
                  </a:lnTo>
                  <a:lnTo>
                    <a:pt x="1891" y="239"/>
                  </a:lnTo>
                  <a:lnTo>
                    <a:pt x="1824" y="239"/>
                  </a:lnTo>
                  <a:lnTo>
                    <a:pt x="1825" y="234"/>
                  </a:lnTo>
                  <a:cubicBezTo>
                    <a:pt x="1828" y="222"/>
                    <a:pt x="1844" y="217"/>
                    <a:pt x="1872" y="217"/>
                  </a:cubicBezTo>
                  <a:lnTo>
                    <a:pt x="1977" y="217"/>
                  </a:lnTo>
                  <a:cubicBezTo>
                    <a:pt x="2008" y="217"/>
                    <a:pt x="2022" y="222"/>
                    <a:pt x="2018" y="234"/>
                  </a:cubicBezTo>
                  <a:lnTo>
                    <a:pt x="1990" y="334"/>
                  </a:lnTo>
                  <a:cubicBezTo>
                    <a:pt x="1987" y="345"/>
                    <a:pt x="1970" y="351"/>
                    <a:pt x="1939" y="351"/>
                  </a:cubicBezTo>
                  <a:lnTo>
                    <a:pt x="1835" y="351"/>
                  </a:lnTo>
                  <a:cubicBezTo>
                    <a:pt x="1806" y="351"/>
                    <a:pt x="1794" y="345"/>
                    <a:pt x="1797" y="334"/>
                  </a:cubicBezTo>
                  <a:lnTo>
                    <a:pt x="1818" y="259"/>
                  </a:lnTo>
                  <a:lnTo>
                    <a:pt x="1885" y="259"/>
                  </a:lnTo>
                  <a:lnTo>
                    <a:pt x="1866" y="329"/>
                  </a:lnTo>
                  <a:lnTo>
                    <a:pt x="1924" y="329"/>
                  </a:lnTo>
                  <a:close/>
                </a:path>
                <a:path w="2022" h="468">
                  <a:moveTo>
                    <a:pt x="1472" y="239"/>
                  </a:moveTo>
                  <a:lnTo>
                    <a:pt x="1464" y="268"/>
                  </a:lnTo>
                  <a:lnTo>
                    <a:pt x="1516" y="268"/>
                  </a:lnTo>
                  <a:lnTo>
                    <a:pt x="1524" y="239"/>
                  </a:lnTo>
                  <a:lnTo>
                    <a:pt x="1472" y="239"/>
                  </a:lnTo>
                  <a:close/>
                  <a:moveTo>
                    <a:pt x="1573" y="351"/>
                  </a:moveTo>
                  <a:lnTo>
                    <a:pt x="1580" y="351"/>
                  </a:lnTo>
                  <a:lnTo>
                    <a:pt x="1604" y="351"/>
                  </a:lnTo>
                  <a:lnTo>
                    <a:pt x="1621" y="351"/>
                  </a:lnTo>
                  <a:cubicBezTo>
                    <a:pt x="1643" y="351"/>
                    <a:pt x="1650" y="340"/>
                    <a:pt x="1652" y="334"/>
                  </a:cubicBezTo>
                  <a:lnTo>
                    <a:pt x="1652" y="332"/>
                  </a:lnTo>
                  <a:lnTo>
                    <a:pt x="1678" y="241"/>
                  </a:lnTo>
                  <a:lnTo>
                    <a:pt x="1737" y="241"/>
                  </a:lnTo>
                  <a:lnTo>
                    <a:pt x="1706" y="351"/>
                  </a:lnTo>
                  <a:lnTo>
                    <a:pt x="1773" y="351"/>
                  </a:lnTo>
                  <a:lnTo>
                    <a:pt x="1806" y="232"/>
                  </a:lnTo>
                  <a:cubicBezTo>
                    <a:pt x="1810" y="221"/>
                    <a:pt x="1795" y="215"/>
                    <a:pt x="1764" y="215"/>
                  </a:cubicBezTo>
                  <a:lnTo>
                    <a:pt x="1684" y="220"/>
                  </a:lnTo>
                  <a:lnTo>
                    <a:pt x="1685" y="217"/>
                  </a:lnTo>
                  <a:lnTo>
                    <a:pt x="1618" y="217"/>
                  </a:lnTo>
                  <a:lnTo>
                    <a:pt x="1586" y="329"/>
                  </a:lnTo>
                  <a:lnTo>
                    <a:pt x="1585" y="329"/>
                  </a:lnTo>
                  <a:lnTo>
                    <a:pt x="1557" y="329"/>
                  </a:lnTo>
                  <a:lnTo>
                    <a:pt x="1496" y="329"/>
                  </a:lnTo>
                  <a:lnTo>
                    <a:pt x="1496" y="329"/>
                  </a:lnTo>
                  <a:lnTo>
                    <a:pt x="1447" y="329"/>
                  </a:lnTo>
                  <a:lnTo>
                    <a:pt x="1458" y="289"/>
                  </a:lnTo>
                  <a:lnTo>
                    <a:pt x="1562" y="289"/>
                  </a:lnTo>
                  <a:lnTo>
                    <a:pt x="1579" y="283"/>
                  </a:lnTo>
                  <a:lnTo>
                    <a:pt x="1593" y="234"/>
                  </a:lnTo>
                  <a:cubicBezTo>
                    <a:pt x="1596" y="222"/>
                    <a:pt x="1584" y="217"/>
                    <a:pt x="1555" y="217"/>
                  </a:cubicBezTo>
                  <a:lnTo>
                    <a:pt x="1454" y="217"/>
                  </a:lnTo>
                  <a:cubicBezTo>
                    <a:pt x="1425" y="217"/>
                    <a:pt x="1409" y="222"/>
                    <a:pt x="1406" y="234"/>
                  </a:cubicBezTo>
                  <a:lnTo>
                    <a:pt x="1378" y="334"/>
                  </a:lnTo>
                  <a:cubicBezTo>
                    <a:pt x="1375" y="345"/>
                    <a:pt x="1388" y="351"/>
                    <a:pt x="1416" y="351"/>
                  </a:cubicBezTo>
                  <a:lnTo>
                    <a:pt x="1557" y="351"/>
                  </a:lnTo>
                  <a:lnTo>
                    <a:pt x="1573" y="351"/>
                  </a:lnTo>
                  <a:lnTo>
                    <a:pt x="1573" y="351"/>
                  </a:lnTo>
                  <a:close/>
                </a:path>
                <a:path w="2022" h="468">
                  <a:moveTo>
                    <a:pt x="1293" y="328"/>
                  </a:moveTo>
                  <a:lnTo>
                    <a:pt x="1318" y="239"/>
                  </a:lnTo>
                  <a:lnTo>
                    <a:pt x="1298" y="239"/>
                  </a:lnTo>
                  <a:cubicBezTo>
                    <a:pt x="1284" y="239"/>
                    <a:pt x="1273" y="241"/>
                    <a:pt x="1266" y="244"/>
                  </a:cubicBezTo>
                  <a:cubicBezTo>
                    <a:pt x="1260" y="246"/>
                    <a:pt x="1256" y="250"/>
                    <a:pt x="1255" y="256"/>
                  </a:cubicBezTo>
                  <a:lnTo>
                    <a:pt x="1239" y="311"/>
                  </a:lnTo>
                  <a:cubicBezTo>
                    <a:pt x="1236" y="322"/>
                    <a:pt x="1248" y="328"/>
                    <a:pt x="1274" y="328"/>
                  </a:cubicBezTo>
                  <a:lnTo>
                    <a:pt x="1293" y="328"/>
                  </a:lnTo>
                  <a:close/>
                  <a:moveTo>
                    <a:pt x="1170" y="319"/>
                  </a:moveTo>
                  <a:lnTo>
                    <a:pt x="1190" y="248"/>
                  </a:lnTo>
                  <a:cubicBezTo>
                    <a:pt x="1192" y="239"/>
                    <a:pt x="1201" y="232"/>
                    <a:pt x="1215" y="226"/>
                  </a:cubicBezTo>
                  <a:cubicBezTo>
                    <a:pt x="1231" y="220"/>
                    <a:pt x="1250" y="217"/>
                    <a:pt x="1274" y="217"/>
                  </a:cubicBezTo>
                  <a:lnTo>
                    <a:pt x="1324" y="217"/>
                  </a:lnTo>
                  <a:lnTo>
                    <a:pt x="1347" y="135"/>
                  </a:lnTo>
                  <a:lnTo>
                    <a:pt x="1415" y="135"/>
                  </a:lnTo>
                  <a:lnTo>
                    <a:pt x="1354" y="351"/>
                  </a:lnTo>
                  <a:lnTo>
                    <a:pt x="1287" y="351"/>
                  </a:lnTo>
                  <a:lnTo>
                    <a:pt x="1288" y="348"/>
                  </a:lnTo>
                  <a:lnTo>
                    <a:pt x="1234" y="352"/>
                  </a:lnTo>
                  <a:cubicBezTo>
                    <a:pt x="1210" y="352"/>
                    <a:pt x="1193" y="349"/>
                    <a:pt x="1181" y="342"/>
                  </a:cubicBezTo>
                  <a:cubicBezTo>
                    <a:pt x="1171" y="336"/>
                    <a:pt x="1167" y="328"/>
                    <a:pt x="1170" y="319"/>
                  </a:cubicBezTo>
                </a:path>
                <a:path w="2022" h="468">
                  <a:moveTo>
                    <a:pt x="1081" y="329"/>
                  </a:moveTo>
                  <a:lnTo>
                    <a:pt x="1106" y="239"/>
                  </a:lnTo>
                  <a:lnTo>
                    <a:pt x="1047" y="239"/>
                  </a:lnTo>
                  <a:lnTo>
                    <a:pt x="1022" y="329"/>
                  </a:lnTo>
                  <a:lnTo>
                    <a:pt x="1081" y="329"/>
                  </a:lnTo>
                  <a:close/>
                  <a:moveTo>
                    <a:pt x="1174" y="234"/>
                  </a:moveTo>
                  <a:lnTo>
                    <a:pt x="1146" y="334"/>
                  </a:lnTo>
                  <a:cubicBezTo>
                    <a:pt x="1143" y="345"/>
                    <a:pt x="1126" y="351"/>
                    <a:pt x="1096" y="351"/>
                  </a:cubicBezTo>
                  <a:lnTo>
                    <a:pt x="991" y="351"/>
                  </a:lnTo>
                  <a:cubicBezTo>
                    <a:pt x="963" y="351"/>
                    <a:pt x="950" y="345"/>
                    <a:pt x="953" y="334"/>
                  </a:cubicBezTo>
                  <a:lnTo>
                    <a:pt x="981" y="234"/>
                  </a:lnTo>
                  <a:cubicBezTo>
                    <a:pt x="985" y="222"/>
                    <a:pt x="1000" y="217"/>
                    <a:pt x="1029" y="217"/>
                  </a:cubicBezTo>
                  <a:lnTo>
                    <a:pt x="1133" y="217"/>
                  </a:lnTo>
                  <a:cubicBezTo>
                    <a:pt x="1164" y="217"/>
                    <a:pt x="1178" y="222"/>
                    <a:pt x="1174" y="234"/>
                  </a:cubicBezTo>
                </a:path>
                <a:path w="2022" h="468">
                  <a:moveTo>
                    <a:pt x="876" y="304"/>
                  </a:moveTo>
                  <a:lnTo>
                    <a:pt x="942" y="304"/>
                  </a:lnTo>
                  <a:lnTo>
                    <a:pt x="933" y="334"/>
                  </a:lnTo>
                  <a:cubicBezTo>
                    <a:pt x="930" y="345"/>
                    <a:pt x="914" y="351"/>
                    <a:pt x="886" y="351"/>
                  </a:cubicBezTo>
                  <a:lnTo>
                    <a:pt x="785" y="351"/>
                  </a:lnTo>
                  <a:cubicBezTo>
                    <a:pt x="757" y="351"/>
                    <a:pt x="744" y="345"/>
                    <a:pt x="747" y="334"/>
                  </a:cubicBezTo>
                  <a:lnTo>
                    <a:pt x="776" y="234"/>
                  </a:lnTo>
                  <a:cubicBezTo>
                    <a:pt x="779" y="222"/>
                    <a:pt x="795" y="217"/>
                    <a:pt x="823" y="217"/>
                  </a:cubicBezTo>
                  <a:lnTo>
                    <a:pt x="924" y="217"/>
                  </a:lnTo>
                  <a:cubicBezTo>
                    <a:pt x="952" y="217"/>
                    <a:pt x="965" y="222"/>
                    <a:pt x="962" y="234"/>
                  </a:cubicBezTo>
                  <a:lnTo>
                    <a:pt x="954" y="259"/>
                  </a:lnTo>
                  <a:lnTo>
                    <a:pt x="889" y="259"/>
                  </a:lnTo>
                  <a:lnTo>
                    <a:pt x="894" y="239"/>
                  </a:lnTo>
                  <a:lnTo>
                    <a:pt x="841" y="239"/>
                  </a:lnTo>
                  <a:lnTo>
                    <a:pt x="816" y="329"/>
                  </a:lnTo>
                  <a:lnTo>
                    <a:pt x="869" y="329"/>
                  </a:lnTo>
                  <a:lnTo>
                    <a:pt x="876" y="304"/>
                  </a:lnTo>
                  <a:close/>
                </a:path>
                <a:path w="2022" h="468">
                  <a:moveTo>
                    <a:pt x="545" y="277"/>
                  </a:moveTo>
                  <a:lnTo>
                    <a:pt x="614" y="277"/>
                  </a:lnTo>
                  <a:lnTo>
                    <a:pt x="600" y="328"/>
                  </a:lnTo>
                  <a:lnTo>
                    <a:pt x="659" y="328"/>
                  </a:lnTo>
                  <a:lnTo>
                    <a:pt x="673" y="279"/>
                  </a:lnTo>
                  <a:lnTo>
                    <a:pt x="576" y="213"/>
                  </a:lnTo>
                  <a:cubicBezTo>
                    <a:pt x="569" y="208"/>
                    <a:pt x="565" y="203"/>
                    <a:pt x="567" y="199"/>
                  </a:cubicBezTo>
                  <a:lnTo>
                    <a:pt x="580" y="153"/>
                  </a:lnTo>
                  <a:cubicBezTo>
                    <a:pt x="581" y="148"/>
                    <a:pt x="586" y="144"/>
                    <a:pt x="595" y="140"/>
                  </a:cubicBezTo>
                  <a:cubicBezTo>
                    <a:pt x="604" y="137"/>
                    <a:pt x="615" y="135"/>
                    <a:pt x="627" y="135"/>
                  </a:cubicBezTo>
                  <a:lnTo>
                    <a:pt x="742" y="135"/>
                  </a:lnTo>
                  <a:cubicBezTo>
                    <a:pt x="755" y="135"/>
                    <a:pt x="765" y="137"/>
                    <a:pt x="771" y="140"/>
                  </a:cubicBezTo>
                  <a:cubicBezTo>
                    <a:pt x="778" y="144"/>
                    <a:pt x="780" y="148"/>
                    <a:pt x="779" y="153"/>
                  </a:cubicBezTo>
                  <a:lnTo>
                    <a:pt x="766" y="197"/>
                  </a:lnTo>
                  <a:lnTo>
                    <a:pt x="697" y="197"/>
                  </a:lnTo>
                  <a:lnTo>
                    <a:pt x="708" y="159"/>
                  </a:lnTo>
                  <a:lnTo>
                    <a:pt x="649" y="159"/>
                  </a:lnTo>
                  <a:lnTo>
                    <a:pt x="638" y="197"/>
                  </a:lnTo>
                  <a:lnTo>
                    <a:pt x="731" y="259"/>
                  </a:lnTo>
                  <a:cubicBezTo>
                    <a:pt x="741" y="266"/>
                    <a:pt x="746" y="272"/>
                    <a:pt x="744" y="277"/>
                  </a:cubicBezTo>
                  <a:lnTo>
                    <a:pt x="728" y="333"/>
                  </a:lnTo>
                  <a:cubicBezTo>
                    <a:pt x="727" y="338"/>
                    <a:pt x="722" y="342"/>
                    <a:pt x="713" y="346"/>
                  </a:cubicBezTo>
                  <a:cubicBezTo>
                    <a:pt x="704" y="349"/>
                    <a:pt x="694" y="351"/>
                    <a:pt x="681" y="351"/>
                  </a:cubicBezTo>
                  <a:lnTo>
                    <a:pt x="566" y="351"/>
                  </a:lnTo>
                  <a:cubicBezTo>
                    <a:pt x="555" y="351"/>
                    <a:pt x="545" y="349"/>
                    <a:pt x="538" y="346"/>
                  </a:cubicBezTo>
                  <a:cubicBezTo>
                    <a:pt x="530" y="343"/>
                    <a:pt x="527" y="339"/>
                    <a:pt x="529" y="333"/>
                  </a:cubicBezTo>
                  <a:lnTo>
                    <a:pt x="545" y="277"/>
                  </a:lnTo>
                  <a:close/>
                </a:path>
                <a:path w="2022" h="468">
                  <a:moveTo>
                    <a:pt x="238" y="386"/>
                  </a:moveTo>
                  <a:lnTo>
                    <a:pt x="260" y="307"/>
                  </a:lnTo>
                  <a:lnTo>
                    <a:pt x="146" y="307"/>
                  </a:lnTo>
                  <a:lnTo>
                    <a:pt x="164" y="233"/>
                  </a:lnTo>
                  <a:lnTo>
                    <a:pt x="279" y="233"/>
                  </a:lnTo>
                  <a:lnTo>
                    <a:pt x="298" y="160"/>
                  </a:lnTo>
                  <a:lnTo>
                    <a:pt x="123" y="160"/>
                  </a:lnTo>
                  <a:lnTo>
                    <a:pt x="94" y="160"/>
                  </a:lnTo>
                  <a:cubicBezTo>
                    <a:pt x="94" y="160"/>
                    <a:pt x="58" y="160"/>
                    <a:pt x="50" y="196"/>
                  </a:cubicBezTo>
                  <a:lnTo>
                    <a:pt x="11" y="352"/>
                  </a:lnTo>
                  <a:cubicBezTo>
                    <a:pt x="11" y="352"/>
                    <a:pt x="-2" y="386"/>
                    <a:pt x="50" y="386"/>
                  </a:cubicBezTo>
                  <a:lnTo>
                    <a:pt x="238" y="386"/>
                  </a:lnTo>
                  <a:close/>
                </a:path>
                <a:path w="2022" h="468">
                  <a:moveTo>
                    <a:pt x="319" y="81"/>
                  </a:moveTo>
                  <a:lnTo>
                    <a:pt x="298" y="160"/>
                  </a:lnTo>
                  <a:lnTo>
                    <a:pt x="418" y="160"/>
                  </a:lnTo>
                  <a:lnTo>
                    <a:pt x="401" y="233"/>
                  </a:lnTo>
                  <a:lnTo>
                    <a:pt x="279" y="233"/>
                  </a:lnTo>
                  <a:lnTo>
                    <a:pt x="260" y="307"/>
                  </a:lnTo>
                  <a:lnTo>
                    <a:pt x="435" y="307"/>
                  </a:lnTo>
                  <a:lnTo>
                    <a:pt x="464" y="307"/>
                  </a:lnTo>
                  <a:cubicBezTo>
                    <a:pt x="464" y="307"/>
                    <a:pt x="500" y="307"/>
                    <a:pt x="508" y="271"/>
                  </a:cubicBezTo>
                  <a:lnTo>
                    <a:pt x="544" y="115"/>
                  </a:lnTo>
                  <a:cubicBezTo>
                    <a:pt x="544" y="115"/>
                    <a:pt x="559" y="81"/>
                    <a:pt x="506" y="81"/>
                  </a:cubicBezTo>
                  <a:lnTo>
                    <a:pt x="319" y="81"/>
                  </a:lnTo>
                  <a:close/>
                </a:path>
                <a:path w="2022" h="468">
                  <a:moveTo>
                    <a:pt x="206" y="81"/>
                  </a:moveTo>
                  <a:lnTo>
                    <a:pt x="220" y="21"/>
                  </a:lnTo>
                  <a:cubicBezTo>
                    <a:pt x="220" y="21"/>
                    <a:pt x="230" y="0"/>
                    <a:pt x="278" y="1"/>
                  </a:cubicBezTo>
                  <a:lnTo>
                    <a:pt x="338" y="1"/>
                  </a:lnTo>
                  <a:lnTo>
                    <a:pt x="319" y="81"/>
                  </a:lnTo>
                  <a:lnTo>
                    <a:pt x="206" y="81"/>
                  </a:lnTo>
                  <a:close/>
                </a:path>
                <a:path w="2022" h="468">
                  <a:moveTo>
                    <a:pt x="359" y="385"/>
                  </a:moveTo>
                  <a:lnTo>
                    <a:pt x="337" y="446"/>
                  </a:lnTo>
                  <a:cubicBezTo>
                    <a:pt x="337" y="446"/>
                    <a:pt x="327" y="468"/>
                    <a:pt x="280" y="466"/>
                  </a:cubicBezTo>
                  <a:lnTo>
                    <a:pt x="220" y="466"/>
                  </a:lnTo>
                  <a:lnTo>
                    <a:pt x="238" y="386"/>
                  </a:lnTo>
                  <a:lnTo>
                    <a:pt x="359" y="385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aphicFrame>
        <p:nvGraphicFramePr>
          <p:cNvPr id="3" name="表格 2"/>
          <p:cNvGraphicFramePr/>
          <p:nvPr>
            <p:custDataLst>
              <p:tags r:id="rId5"/>
            </p:custDataLst>
          </p:nvPr>
        </p:nvGraphicFramePr>
        <p:xfrm>
          <a:off x="490220" y="4318266"/>
          <a:ext cx="6805930" cy="4131985"/>
        </p:xfrm>
        <a:graphic>
          <a:graphicData uri="http://schemas.openxmlformats.org/drawingml/2006/table">
            <a:tbl>
              <a:tblPr/>
              <a:tblGrid>
                <a:gridCol w="1701165"/>
                <a:gridCol w="2444115"/>
                <a:gridCol w="2660650"/>
              </a:tblGrid>
              <a:tr h="387985">
                <a:tc>
                  <a:txBody>
                    <a:bodyPr/>
                    <a:lstStyle/>
                    <a:p>
                      <a:pPr marL="85725" algn="l" defTabSz="777240" rtl="0" eaLnBrk="1" fontAlgn="ctr" latinLnBrk="0" hangingPunct="1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en-US" altLang="zh-CN" sz="1400" b="1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Model</a:t>
                      </a:r>
                      <a:endParaRPr lang="en-US" altLang="zh-CN" sz="1400" b="1" kern="120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solidFill>
                      <a:srgbClr val="1C6597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0" lvl="0" indent="0" algn="l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b="1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XPTN-9000-85-2GX16GT-R-CL</a:t>
                      </a:r>
                      <a:endParaRPr lang="en-US" altLang="zh-CN" sz="1400" b="1" kern="120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solidFill>
                      <a:srgbClr val="1C6597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0" lvl="0" indent="0" algn="l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b="1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XPTN-9000-85-2GX16GPT-R-CL</a:t>
                      </a:r>
                      <a:endParaRPr lang="en-US" altLang="zh-CN" sz="1400" b="1" kern="120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solidFill>
                      <a:srgbClr val="1C6597"/>
                    </a:solidFill>
                  </a:tcPr>
                </a:tc>
              </a:tr>
              <a:tr h="288000">
                <a:tc rowSpan="6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1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端口</a:t>
                      </a: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端口状态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8000">
                <a:tc vMerge="1"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端口统计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8000">
                <a:tc vMerge="1"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端口限速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8000">
                <a:tc vMerge="1"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端口隔离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8000">
                <a:tc vMerge="1"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流量控制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8000">
                <a:tc vMerge="1"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marR="0" lvl="0" indent="0" algn="l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巨型帧</a:t>
                      </a:r>
                      <a:endParaRPr lang="en-US" altLang="zh-CN" sz="1100" b="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8000">
                <a:tc rowSpan="7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1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链路聚合</a:t>
                      </a: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支持静态链路聚合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 marL="0" marR="0" marT="0" marB="0"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</a:tcPr>
                </a:tc>
              </a:tr>
              <a:tr h="288000">
                <a:tc vMerge="1"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支持动态链路聚合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 marL="0" marR="0" marT="0" marB="0"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</a:tcPr>
                </a:tc>
              </a:tr>
              <a:tr h="288000">
                <a:tc vMerge="1"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支持源目的</a:t>
                      </a: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MAC</a:t>
                      </a: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地址负载分担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</a:tcPr>
                </a:tc>
              </a:tr>
              <a:tr h="288000">
                <a:tc vMerge="1"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marR="0" lvl="0" indent="0" algn="l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支持源目的</a:t>
                      </a: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IP</a:t>
                      </a: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地址负载分担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</a:tcPr>
                </a:tc>
              </a:tr>
              <a:tr h="288000">
                <a:tc vMerge="1"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</a:t>
                      </a: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IP</a:t>
                      </a: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协议类型负载分担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</a:tcPr>
                </a:tc>
              </a:tr>
              <a:tr h="288000">
                <a:tc vMerge="1"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marR="0" lvl="0" indent="0" algn="l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</a:t>
                      </a: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L4</a:t>
                      </a: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源目的端口负载分担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</a:tcPr>
                </a:tc>
              </a:tr>
              <a:tr h="288000">
                <a:tc vMerge="1"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支持源端口负载分担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 marL="0" marR="0" marT="0" marB="0"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6" name="textbox 26"/>
          <p:cNvSpPr/>
          <p:nvPr/>
        </p:nvSpPr>
        <p:spPr>
          <a:xfrm>
            <a:off x="2508384" y="215890"/>
            <a:ext cx="5083175" cy="273683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r" rtl="0" eaLnBrk="0">
              <a:lnSpc>
                <a:spcPct val="78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r" rtl="0" eaLnBrk="0">
              <a:lnSpc>
                <a:spcPct val="78000"/>
              </a:lnSpc>
            </a:pPr>
            <a:r>
              <a:rPr lang="zh-CN" altLang="en-US" sz="1500" b="1" kern="0">
                <a:solidFill>
                  <a:srgbClr val="FFFFFF">
                    <a:alpha val="100000"/>
                  </a:srgbClr>
                </a:solidFill>
                <a:latin typeface="Segoe UI" panose="020B0502040204020203"/>
                <a:ea typeface="Segoe UI" panose="020B0502040204020203"/>
                <a:cs typeface="Segoe UI" panose="020B0502040204020203"/>
              </a:rPr>
              <a:t>工业交换机</a:t>
            </a:r>
            <a:r>
              <a:rPr sz="1500" b="1" kern="0" spc="160">
                <a:solidFill>
                  <a:srgbClr val="FFFFFF">
                    <a:alpha val="100000"/>
                  </a:srgbClr>
                </a:solidFill>
                <a:latin typeface="Segoe UI" panose="020B0502040204020203"/>
                <a:ea typeface="Segoe UI" panose="020B0502040204020203"/>
                <a:cs typeface="Segoe UI" panose="020B0502040204020203"/>
              </a:rPr>
              <a:t>&gt;</a:t>
            </a:r>
            <a:r>
              <a:rPr lang="en-US" sz="1500" b="1" kern="0" spc="0">
                <a:solidFill>
                  <a:srgbClr val="FFFFFF">
                    <a:alpha val="100000"/>
                  </a:srgbClr>
                </a:solidFill>
                <a:latin typeface="Segoe UI" panose="020B0502040204020203"/>
                <a:ea typeface="Segoe UI" panose="020B0502040204020203"/>
                <a:cs typeface="Segoe UI" panose="020B0502040204020203"/>
              </a:rPr>
              <a:t>XPTN-9000-85 </a:t>
            </a:r>
            <a:r>
              <a:rPr lang="zh-CN" altLang="en-US" sz="1500" b="1" kern="0" spc="0">
                <a:solidFill>
                  <a:srgbClr val="FFFFFF">
                    <a:alpha val="100000"/>
                  </a:srgbClr>
                </a:solidFill>
                <a:latin typeface="Segoe UI" panose="020B0502040204020203"/>
                <a:ea typeface="Segoe UI" panose="020B0502040204020203"/>
                <a:cs typeface="Segoe UI" panose="020B0502040204020203"/>
              </a:rPr>
              <a:t>国产化系列</a:t>
            </a:r>
            <a:endParaRPr sz="1500" dirty="0">
              <a:latin typeface="Segoe UI" panose="020B0502040204020203"/>
              <a:ea typeface="Segoe UI" panose="020B0502040204020203"/>
              <a:cs typeface="Segoe UI" panose="020B0502040204020203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318"/>
            <a:ext cx="7775447" cy="629411"/>
            <a:chOff x="0" y="318"/>
            <a:chExt cx="7775447" cy="629411"/>
          </a:xfrm>
        </p:grpSpPr>
        <p:pic>
          <p:nvPicPr>
            <p:cNvPr id="3" name="picture 6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21600000">
              <a:off x="0" y="318"/>
              <a:ext cx="7775447" cy="629411"/>
            </a:xfrm>
            <a:prstGeom prst="rect">
              <a:avLst/>
            </a:prstGeom>
          </p:spPr>
        </p:pic>
        <p:sp>
          <p:nvSpPr>
            <p:cNvPr id="11" name="path 28"/>
            <p:cNvSpPr/>
            <p:nvPr/>
          </p:nvSpPr>
          <p:spPr>
            <a:xfrm>
              <a:off x="238592" y="168728"/>
              <a:ext cx="1283986" cy="297417"/>
            </a:xfrm>
            <a:custGeom>
              <a:avLst/>
              <a:gdLst/>
              <a:ahLst/>
              <a:cxnLst/>
              <a:rect l="0" t="0" r="0" b="0"/>
              <a:pathLst>
                <a:path w="2022" h="468">
                  <a:moveTo>
                    <a:pt x="1924" y="329"/>
                  </a:moveTo>
                  <a:lnTo>
                    <a:pt x="1950" y="239"/>
                  </a:lnTo>
                  <a:lnTo>
                    <a:pt x="1901" y="239"/>
                  </a:lnTo>
                  <a:lnTo>
                    <a:pt x="1891" y="239"/>
                  </a:lnTo>
                  <a:lnTo>
                    <a:pt x="1824" y="239"/>
                  </a:lnTo>
                  <a:lnTo>
                    <a:pt x="1825" y="234"/>
                  </a:lnTo>
                  <a:cubicBezTo>
                    <a:pt x="1828" y="222"/>
                    <a:pt x="1844" y="217"/>
                    <a:pt x="1872" y="217"/>
                  </a:cubicBezTo>
                  <a:lnTo>
                    <a:pt x="1977" y="217"/>
                  </a:lnTo>
                  <a:cubicBezTo>
                    <a:pt x="2008" y="217"/>
                    <a:pt x="2022" y="222"/>
                    <a:pt x="2018" y="234"/>
                  </a:cubicBezTo>
                  <a:lnTo>
                    <a:pt x="1990" y="334"/>
                  </a:lnTo>
                  <a:cubicBezTo>
                    <a:pt x="1987" y="345"/>
                    <a:pt x="1970" y="351"/>
                    <a:pt x="1939" y="351"/>
                  </a:cubicBezTo>
                  <a:lnTo>
                    <a:pt x="1835" y="351"/>
                  </a:lnTo>
                  <a:cubicBezTo>
                    <a:pt x="1806" y="351"/>
                    <a:pt x="1794" y="345"/>
                    <a:pt x="1797" y="334"/>
                  </a:cubicBezTo>
                  <a:lnTo>
                    <a:pt x="1818" y="259"/>
                  </a:lnTo>
                  <a:lnTo>
                    <a:pt x="1885" y="259"/>
                  </a:lnTo>
                  <a:lnTo>
                    <a:pt x="1866" y="329"/>
                  </a:lnTo>
                  <a:lnTo>
                    <a:pt x="1924" y="329"/>
                  </a:lnTo>
                  <a:close/>
                </a:path>
                <a:path w="2022" h="468">
                  <a:moveTo>
                    <a:pt x="1472" y="239"/>
                  </a:moveTo>
                  <a:lnTo>
                    <a:pt x="1464" y="268"/>
                  </a:lnTo>
                  <a:lnTo>
                    <a:pt x="1516" y="268"/>
                  </a:lnTo>
                  <a:lnTo>
                    <a:pt x="1524" y="239"/>
                  </a:lnTo>
                  <a:lnTo>
                    <a:pt x="1472" y="239"/>
                  </a:lnTo>
                  <a:close/>
                  <a:moveTo>
                    <a:pt x="1573" y="351"/>
                  </a:moveTo>
                  <a:lnTo>
                    <a:pt x="1580" y="351"/>
                  </a:lnTo>
                  <a:lnTo>
                    <a:pt x="1604" y="351"/>
                  </a:lnTo>
                  <a:lnTo>
                    <a:pt x="1621" y="351"/>
                  </a:lnTo>
                  <a:cubicBezTo>
                    <a:pt x="1643" y="351"/>
                    <a:pt x="1650" y="340"/>
                    <a:pt x="1652" y="334"/>
                  </a:cubicBezTo>
                  <a:lnTo>
                    <a:pt x="1652" y="332"/>
                  </a:lnTo>
                  <a:lnTo>
                    <a:pt x="1678" y="241"/>
                  </a:lnTo>
                  <a:lnTo>
                    <a:pt x="1737" y="241"/>
                  </a:lnTo>
                  <a:lnTo>
                    <a:pt x="1706" y="351"/>
                  </a:lnTo>
                  <a:lnTo>
                    <a:pt x="1773" y="351"/>
                  </a:lnTo>
                  <a:lnTo>
                    <a:pt x="1806" y="232"/>
                  </a:lnTo>
                  <a:cubicBezTo>
                    <a:pt x="1810" y="221"/>
                    <a:pt x="1795" y="215"/>
                    <a:pt x="1764" y="215"/>
                  </a:cubicBezTo>
                  <a:lnTo>
                    <a:pt x="1684" y="220"/>
                  </a:lnTo>
                  <a:lnTo>
                    <a:pt x="1685" y="217"/>
                  </a:lnTo>
                  <a:lnTo>
                    <a:pt x="1618" y="217"/>
                  </a:lnTo>
                  <a:lnTo>
                    <a:pt x="1586" y="329"/>
                  </a:lnTo>
                  <a:lnTo>
                    <a:pt x="1585" y="329"/>
                  </a:lnTo>
                  <a:lnTo>
                    <a:pt x="1557" y="329"/>
                  </a:lnTo>
                  <a:lnTo>
                    <a:pt x="1496" y="329"/>
                  </a:lnTo>
                  <a:lnTo>
                    <a:pt x="1496" y="329"/>
                  </a:lnTo>
                  <a:lnTo>
                    <a:pt x="1447" y="329"/>
                  </a:lnTo>
                  <a:lnTo>
                    <a:pt x="1458" y="289"/>
                  </a:lnTo>
                  <a:lnTo>
                    <a:pt x="1562" y="289"/>
                  </a:lnTo>
                  <a:lnTo>
                    <a:pt x="1579" y="283"/>
                  </a:lnTo>
                  <a:lnTo>
                    <a:pt x="1593" y="234"/>
                  </a:lnTo>
                  <a:cubicBezTo>
                    <a:pt x="1596" y="222"/>
                    <a:pt x="1584" y="217"/>
                    <a:pt x="1555" y="217"/>
                  </a:cubicBezTo>
                  <a:lnTo>
                    <a:pt x="1454" y="217"/>
                  </a:lnTo>
                  <a:cubicBezTo>
                    <a:pt x="1425" y="217"/>
                    <a:pt x="1409" y="222"/>
                    <a:pt x="1406" y="234"/>
                  </a:cubicBezTo>
                  <a:lnTo>
                    <a:pt x="1378" y="334"/>
                  </a:lnTo>
                  <a:cubicBezTo>
                    <a:pt x="1375" y="345"/>
                    <a:pt x="1388" y="351"/>
                    <a:pt x="1416" y="351"/>
                  </a:cubicBezTo>
                  <a:lnTo>
                    <a:pt x="1557" y="351"/>
                  </a:lnTo>
                  <a:lnTo>
                    <a:pt x="1573" y="351"/>
                  </a:lnTo>
                  <a:lnTo>
                    <a:pt x="1573" y="351"/>
                  </a:lnTo>
                  <a:close/>
                </a:path>
                <a:path w="2022" h="468">
                  <a:moveTo>
                    <a:pt x="1293" y="328"/>
                  </a:moveTo>
                  <a:lnTo>
                    <a:pt x="1318" y="239"/>
                  </a:lnTo>
                  <a:lnTo>
                    <a:pt x="1298" y="239"/>
                  </a:lnTo>
                  <a:cubicBezTo>
                    <a:pt x="1284" y="239"/>
                    <a:pt x="1273" y="241"/>
                    <a:pt x="1266" y="244"/>
                  </a:cubicBezTo>
                  <a:cubicBezTo>
                    <a:pt x="1260" y="246"/>
                    <a:pt x="1256" y="250"/>
                    <a:pt x="1255" y="256"/>
                  </a:cubicBezTo>
                  <a:lnTo>
                    <a:pt x="1239" y="311"/>
                  </a:lnTo>
                  <a:cubicBezTo>
                    <a:pt x="1236" y="322"/>
                    <a:pt x="1248" y="328"/>
                    <a:pt x="1274" y="328"/>
                  </a:cubicBezTo>
                  <a:lnTo>
                    <a:pt x="1293" y="328"/>
                  </a:lnTo>
                  <a:close/>
                  <a:moveTo>
                    <a:pt x="1170" y="319"/>
                  </a:moveTo>
                  <a:lnTo>
                    <a:pt x="1190" y="248"/>
                  </a:lnTo>
                  <a:cubicBezTo>
                    <a:pt x="1192" y="239"/>
                    <a:pt x="1201" y="232"/>
                    <a:pt x="1215" y="226"/>
                  </a:cubicBezTo>
                  <a:cubicBezTo>
                    <a:pt x="1231" y="220"/>
                    <a:pt x="1250" y="217"/>
                    <a:pt x="1274" y="217"/>
                  </a:cubicBezTo>
                  <a:lnTo>
                    <a:pt x="1324" y="217"/>
                  </a:lnTo>
                  <a:lnTo>
                    <a:pt x="1347" y="135"/>
                  </a:lnTo>
                  <a:lnTo>
                    <a:pt x="1415" y="135"/>
                  </a:lnTo>
                  <a:lnTo>
                    <a:pt x="1354" y="351"/>
                  </a:lnTo>
                  <a:lnTo>
                    <a:pt x="1287" y="351"/>
                  </a:lnTo>
                  <a:lnTo>
                    <a:pt x="1288" y="348"/>
                  </a:lnTo>
                  <a:lnTo>
                    <a:pt x="1234" y="352"/>
                  </a:lnTo>
                  <a:cubicBezTo>
                    <a:pt x="1210" y="352"/>
                    <a:pt x="1193" y="349"/>
                    <a:pt x="1181" y="342"/>
                  </a:cubicBezTo>
                  <a:cubicBezTo>
                    <a:pt x="1171" y="336"/>
                    <a:pt x="1167" y="328"/>
                    <a:pt x="1170" y="319"/>
                  </a:cubicBezTo>
                </a:path>
                <a:path w="2022" h="468">
                  <a:moveTo>
                    <a:pt x="1081" y="329"/>
                  </a:moveTo>
                  <a:lnTo>
                    <a:pt x="1106" y="239"/>
                  </a:lnTo>
                  <a:lnTo>
                    <a:pt x="1047" y="239"/>
                  </a:lnTo>
                  <a:lnTo>
                    <a:pt x="1022" y="329"/>
                  </a:lnTo>
                  <a:lnTo>
                    <a:pt x="1081" y="329"/>
                  </a:lnTo>
                  <a:close/>
                  <a:moveTo>
                    <a:pt x="1174" y="234"/>
                  </a:moveTo>
                  <a:lnTo>
                    <a:pt x="1146" y="334"/>
                  </a:lnTo>
                  <a:cubicBezTo>
                    <a:pt x="1143" y="345"/>
                    <a:pt x="1126" y="351"/>
                    <a:pt x="1096" y="351"/>
                  </a:cubicBezTo>
                  <a:lnTo>
                    <a:pt x="991" y="351"/>
                  </a:lnTo>
                  <a:cubicBezTo>
                    <a:pt x="963" y="351"/>
                    <a:pt x="950" y="345"/>
                    <a:pt x="953" y="334"/>
                  </a:cubicBezTo>
                  <a:lnTo>
                    <a:pt x="981" y="234"/>
                  </a:lnTo>
                  <a:cubicBezTo>
                    <a:pt x="985" y="222"/>
                    <a:pt x="1000" y="217"/>
                    <a:pt x="1029" y="217"/>
                  </a:cubicBezTo>
                  <a:lnTo>
                    <a:pt x="1133" y="217"/>
                  </a:lnTo>
                  <a:cubicBezTo>
                    <a:pt x="1164" y="217"/>
                    <a:pt x="1178" y="222"/>
                    <a:pt x="1174" y="234"/>
                  </a:cubicBezTo>
                </a:path>
                <a:path w="2022" h="468">
                  <a:moveTo>
                    <a:pt x="876" y="304"/>
                  </a:moveTo>
                  <a:lnTo>
                    <a:pt x="942" y="304"/>
                  </a:lnTo>
                  <a:lnTo>
                    <a:pt x="933" y="334"/>
                  </a:lnTo>
                  <a:cubicBezTo>
                    <a:pt x="930" y="345"/>
                    <a:pt x="914" y="351"/>
                    <a:pt x="886" y="351"/>
                  </a:cubicBezTo>
                  <a:lnTo>
                    <a:pt x="785" y="351"/>
                  </a:lnTo>
                  <a:cubicBezTo>
                    <a:pt x="757" y="351"/>
                    <a:pt x="744" y="345"/>
                    <a:pt x="747" y="334"/>
                  </a:cubicBezTo>
                  <a:lnTo>
                    <a:pt x="776" y="234"/>
                  </a:lnTo>
                  <a:cubicBezTo>
                    <a:pt x="779" y="222"/>
                    <a:pt x="795" y="217"/>
                    <a:pt x="823" y="217"/>
                  </a:cubicBezTo>
                  <a:lnTo>
                    <a:pt x="924" y="217"/>
                  </a:lnTo>
                  <a:cubicBezTo>
                    <a:pt x="952" y="217"/>
                    <a:pt x="965" y="222"/>
                    <a:pt x="962" y="234"/>
                  </a:cubicBezTo>
                  <a:lnTo>
                    <a:pt x="954" y="259"/>
                  </a:lnTo>
                  <a:lnTo>
                    <a:pt x="889" y="259"/>
                  </a:lnTo>
                  <a:lnTo>
                    <a:pt x="894" y="239"/>
                  </a:lnTo>
                  <a:lnTo>
                    <a:pt x="841" y="239"/>
                  </a:lnTo>
                  <a:lnTo>
                    <a:pt x="816" y="329"/>
                  </a:lnTo>
                  <a:lnTo>
                    <a:pt x="869" y="329"/>
                  </a:lnTo>
                  <a:lnTo>
                    <a:pt x="876" y="304"/>
                  </a:lnTo>
                  <a:close/>
                </a:path>
                <a:path w="2022" h="468">
                  <a:moveTo>
                    <a:pt x="545" y="277"/>
                  </a:moveTo>
                  <a:lnTo>
                    <a:pt x="614" y="277"/>
                  </a:lnTo>
                  <a:lnTo>
                    <a:pt x="600" y="328"/>
                  </a:lnTo>
                  <a:lnTo>
                    <a:pt x="659" y="328"/>
                  </a:lnTo>
                  <a:lnTo>
                    <a:pt x="673" y="279"/>
                  </a:lnTo>
                  <a:lnTo>
                    <a:pt x="576" y="213"/>
                  </a:lnTo>
                  <a:cubicBezTo>
                    <a:pt x="569" y="208"/>
                    <a:pt x="565" y="203"/>
                    <a:pt x="567" y="199"/>
                  </a:cubicBezTo>
                  <a:lnTo>
                    <a:pt x="580" y="153"/>
                  </a:lnTo>
                  <a:cubicBezTo>
                    <a:pt x="581" y="148"/>
                    <a:pt x="586" y="144"/>
                    <a:pt x="595" y="140"/>
                  </a:cubicBezTo>
                  <a:cubicBezTo>
                    <a:pt x="604" y="137"/>
                    <a:pt x="615" y="135"/>
                    <a:pt x="627" y="135"/>
                  </a:cubicBezTo>
                  <a:lnTo>
                    <a:pt x="742" y="135"/>
                  </a:lnTo>
                  <a:cubicBezTo>
                    <a:pt x="755" y="135"/>
                    <a:pt x="765" y="137"/>
                    <a:pt x="771" y="140"/>
                  </a:cubicBezTo>
                  <a:cubicBezTo>
                    <a:pt x="778" y="144"/>
                    <a:pt x="780" y="148"/>
                    <a:pt x="779" y="153"/>
                  </a:cubicBezTo>
                  <a:lnTo>
                    <a:pt x="766" y="197"/>
                  </a:lnTo>
                  <a:lnTo>
                    <a:pt x="697" y="197"/>
                  </a:lnTo>
                  <a:lnTo>
                    <a:pt x="708" y="159"/>
                  </a:lnTo>
                  <a:lnTo>
                    <a:pt x="649" y="159"/>
                  </a:lnTo>
                  <a:lnTo>
                    <a:pt x="638" y="197"/>
                  </a:lnTo>
                  <a:lnTo>
                    <a:pt x="731" y="259"/>
                  </a:lnTo>
                  <a:cubicBezTo>
                    <a:pt x="741" y="266"/>
                    <a:pt x="746" y="272"/>
                    <a:pt x="744" y="277"/>
                  </a:cubicBezTo>
                  <a:lnTo>
                    <a:pt x="728" y="333"/>
                  </a:lnTo>
                  <a:cubicBezTo>
                    <a:pt x="727" y="338"/>
                    <a:pt x="722" y="342"/>
                    <a:pt x="713" y="346"/>
                  </a:cubicBezTo>
                  <a:cubicBezTo>
                    <a:pt x="704" y="349"/>
                    <a:pt x="694" y="351"/>
                    <a:pt x="681" y="351"/>
                  </a:cubicBezTo>
                  <a:lnTo>
                    <a:pt x="566" y="351"/>
                  </a:lnTo>
                  <a:cubicBezTo>
                    <a:pt x="555" y="351"/>
                    <a:pt x="545" y="349"/>
                    <a:pt x="538" y="346"/>
                  </a:cubicBezTo>
                  <a:cubicBezTo>
                    <a:pt x="530" y="343"/>
                    <a:pt x="527" y="339"/>
                    <a:pt x="529" y="333"/>
                  </a:cubicBezTo>
                  <a:lnTo>
                    <a:pt x="545" y="277"/>
                  </a:lnTo>
                  <a:close/>
                </a:path>
                <a:path w="2022" h="468">
                  <a:moveTo>
                    <a:pt x="238" y="386"/>
                  </a:moveTo>
                  <a:lnTo>
                    <a:pt x="260" y="307"/>
                  </a:lnTo>
                  <a:lnTo>
                    <a:pt x="146" y="307"/>
                  </a:lnTo>
                  <a:lnTo>
                    <a:pt x="164" y="233"/>
                  </a:lnTo>
                  <a:lnTo>
                    <a:pt x="279" y="233"/>
                  </a:lnTo>
                  <a:lnTo>
                    <a:pt x="298" y="160"/>
                  </a:lnTo>
                  <a:lnTo>
                    <a:pt x="123" y="160"/>
                  </a:lnTo>
                  <a:lnTo>
                    <a:pt x="94" y="160"/>
                  </a:lnTo>
                  <a:cubicBezTo>
                    <a:pt x="94" y="160"/>
                    <a:pt x="58" y="160"/>
                    <a:pt x="50" y="196"/>
                  </a:cubicBezTo>
                  <a:lnTo>
                    <a:pt x="11" y="352"/>
                  </a:lnTo>
                  <a:cubicBezTo>
                    <a:pt x="11" y="352"/>
                    <a:pt x="-2" y="386"/>
                    <a:pt x="50" y="386"/>
                  </a:cubicBezTo>
                  <a:lnTo>
                    <a:pt x="238" y="386"/>
                  </a:lnTo>
                  <a:close/>
                </a:path>
                <a:path w="2022" h="468">
                  <a:moveTo>
                    <a:pt x="319" y="81"/>
                  </a:moveTo>
                  <a:lnTo>
                    <a:pt x="298" y="160"/>
                  </a:lnTo>
                  <a:lnTo>
                    <a:pt x="418" y="160"/>
                  </a:lnTo>
                  <a:lnTo>
                    <a:pt x="401" y="233"/>
                  </a:lnTo>
                  <a:lnTo>
                    <a:pt x="279" y="233"/>
                  </a:lnTo>
                  <a:lnTo>
                    <a:pt x="260" y="307"/>
                  </a:lnTo>
                  <a:lnTo>
                    <a:pt x="435" y="307"/>
                  </a:lnTo>
                  <a:lnTo>
                    <a:pt x="464" y="307"/>
                  </a:lnTo>
                  <a:cubicBezTo>
                    <a:pt x="464" y="307"/>
                    <a:pt x="500" y="307"/>
                    <a:pt x="508" y="271"/>
                  </a:cubicBezTo>
                  <a:lnTo>
                    <a:pt x="544" y="115"/>
                  </a:lnTo>
                  <a:cubicBezTo>
                    <a:pt x="544" y="115"/>
                    <a:pt x="559" y="81"/>
                    <a:pt x="506" y="81"/>
                  </a:cubicBezTo>
                  <a:lnTo>
                    <a:pt x="319" y="81"/>
                  </a:lnTo>
                  <a:close/>
                </a:path>
                <a:path w="2022" h="468">
                  <a:moveTo>
                    <a:pt x="206" y="81"/>
                  </a:moveTo>
                  <a:lnTo>
                    <a:pt x="220" y="21"/>
                  </a:lnTo>
                  <a:cubicBezTo>
                    <a:pt x="220" y="21"/>
                    <a:pt x="230" y="0"/>
                    <a:pt x="278" y="1"/>
                  </a:cubicBezTo>
                  <a:lnTo>
                    <a:pt x="338" y="1"/>
                  </a:lnTo>
                  <a:lnTo>
                    <a:pt x="319" y="81"/>
                  </a:lnTo>
                  <a:lnTo>
                    <a:pt x="206" y="81"/>
                  </a:lnTo>
                  <a:close/>
                </a:path>
                <a:path w="2022" h="468">
                  <a:moveTo>
                    <a:pt x="359" y="385"/>
                  </a:moveTo>
                  <a:lnTo>
                    <a:pt x="337" y="446"/>
                  </a:lnTo>
                  <a:cubicBezTo>
                    <a:pt x="337" y="446"/>
                    <a:pt x="327" y="468"/>
                    <a:pt x="280" y="466"/>
                  </a:cubicBezTo>
                  <a:lnTo>
                    <a:pt x="220" y="466"/>
                  </a:lnTo>
                  <a:lnTo>
                    <a:pt x="238" y="386"/>
                  </a:lnTo>
                  <a:lnTo>
                    <a:pt x="359" y="385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pSp>
        <p:nvGrpSpPr>
          <p:cNvPr id="8" name="group 6"/>
          <p:cNvGrpSpPr/>
          <p:nvPr/>
        </p:nvGrpSpPr>
        <p:grpSpPr>
          <a:xfrm rot="21600000">
            <a:off x="0" y="9801161"/>
            <a:ext cx="7775447" cy="458723"/>
            <a:chOff x="0" y="0"/>
            <a:chExt cx="7775447" cy="458723"/>
          </a:xfrm>
        </p:grpSpPr>
        <p:pic>
          <p:nvPicPr>
            <p:cNvPr id="64" name="picture 6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600000">
              <a:off x="0" y="0"/>
              <a:ext cx="7775447" cy="458723"/>
            </a:xfrm>
            <a:prstGeom prst="rect">
              <a:avLst/>
            </a:prstGeom>
          </p:spPr>
        </p:pic>
        <p:sp>
          <p:nvSpPr>
            <p:cNvPr id="66" name="textbox 66"/>
            <p:cNvSpPr/>
            <p:nvPr/>
          </p:nvSpPr>
          <p:spPr>
            <a:xfrm>
              <a:off x="-12700" y="-12700"/>
              <a:ext cx="7800975" cy="516890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4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8000"/>
                </a:lnSpc>
              </a:pPr>
              <a:endParaRPr sz="1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6067425" algn="l" rtl="0" eaLnBrk="0">
                <a:lnSpc>
                  <a:spcPct val="78000"/>
                </a:lnSpc>
              </a:pPr>
              <a:endParaRPr sz="1400" kern="0" spc="-10" dirty="0">
                <a:solidFill>
                  <a:schemeClr val="bg1"/>
                </a:solidFill>
                <a:latin typeface="Segoe UI" panose="020B0502040204020203"/>
                <a:ea typeface="Segoe UI" panose="020B0502040204020203"/>
                <a:cs typeface="Segoe UI" panose="020B0502040204020203"/>
                <a:hlinkClick r:id="rId3"/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5959475" y="9875520"/>
            <a:ext cx="1816100" cy="3225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1400" u="sng">
                <a:solidFill>
                  <a:schemeClr val="bg1"/>
                </a:solidFill>
                <a:latin typeface="Segoe UI" panose="020B0502040204020203" charset="0"/>
                <a:cs typeface="Segoe UI" panose="020B0502040204020203" charset="0"/>
              </a:rPr>
              <a:t>www.scodeno.com</a:t>
            </a:r>
            <a:endParaRPr sz="1400" u="sng" kern="0" spc="-10" dirty="0">
              <a:solidFill>
                <a:schemeClr val="bg1"/>
              </a:solidFill>
              <a:latin typeface="Segoe UI" panose="020B0502040204020203" charset="0"/>
              <a:ea typeface="Segoe UI" panose="020B0502040204020203"/>
              <a:cs typeface="Segoe UI" panose="020B0502040204020203" charset="0"/>
              <a:hlinkClick r:id="rId3"/>
            </a:endParaRPr>
          </a:p>
          <a:p>
            <a:endParaRPr lang="en-US" altLang="zh-CN" sz="1400" u="sng" kern="0" spc="-10" dirty="0">
              <a:solidFill>
                <a:schemeClr val="bg1"/>
              </a:solidFill>
              <a:latin typeface="Segoe UI" panose="020B0502040204020203" charset="0"/>
              <a:ea typeface="Segoe UI" panose="020B0502040204020203"/>
              <a:cs typeface="Segoe UI" panose="020B0502040204020203" charset="0"/>
              <a:hlinkClick r:id="rId3"/>
            </a:endParaRPr>
          </a:p>
        </p:txBody>
      </p:sp>
      <p:graphicFrame>
        <p:nvGraphicFramePr>
          <p:cNvPr id="12" name="表格 11"/>
          <p:cNvGraphicFramePr/>
          <p:nvPr/>
        </p:nvGraphicFramePr>
        <p:xfrm>
          <a:off x="427355" y="933450"/>
          <a:ext cx="6736715" cy="7884000"/>
        </p:xfrm>
        <a:graphic>
          <a:graphicData uri="http://schemas.openxmlformats.org/drawingml/2006/table">
            <a:tbl>
              <a:tblPr/>
              <a:tblGrid>
                <a:gridCol w="1722755"/>
                <a:gridCol w="2432685"/>
                <a:gridCol w="2581275"/>
              </a:tblGrid>
              <a:tr h="396000">
                <a:tc>
                  <a:txBody>
                    <a:bodyPr/>
                    <a:lstStyle/>
                    <a:p>
                      <a:pPr marL="85725" algn="l" defTabSz="777240" rtl="0" eaLnBrk="1" fontAlgn="ctr" latinLnBrk="0" hangingPunct="1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en-US" altLang="zh-CN" sz="1400" b="1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Model</a:t>
                      </a:r>
                      <a:endParaRPr lang="en-US" altLang="zh-CN" sz="1400" b="1" kern="120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solidFill>
                      <a:srgbClr val="1C6597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0" lvl="0" indent="0" algn="l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b="1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XPTN-9000-85-2GX16GT-R-CL</a:t>
                      </a:r>
                      <a:endParaRPr lang="en-US" altLang="zh-CN" sz="1400" b="1" kern="120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6597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0" lvl="0" indent="0" algn="l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b="1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XPTN-9000-85-2GX16GPT-R-CL</a:t>
                      </a:r>
                      <a:endParaRPr lang="zh-CN" altLang="zh-CN" sz="1400" b="1" kern="120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6597"/>
                    </a:solidFill>
                  </a:tcPr>
                </a:tc>
              </a:tr>
              <a:tr h="288000">
                <a:tc rowSpan="3">
                  <a:txBody>
                    <a:bodyPr/>
                    <a:lstStyle/>
                    <a:p>
                      <a:pPr marL="85725" algn="l" defTabSz="777240" rtl="0" eaLnBrk="1" fontAlgn="ctr" latinLnBrk="0" hangingPunct="1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endParaRPr lang="en-US" altLang="zh-CN" sz="1100" b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  <a:p>
                      <a:pPr marL="85725" algn="l" defTabSz="777240" rtl="0" eaLnBrk="1" fontAlgn="ctr" latinLnBrk="0" hangingPunct="1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风暴控制</a:t>
                      </a:r>
                      <a:endParaRPr lang="en-US" altLang="zh-CN" sz="1100" b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algn="l" defTabSz="777240" rtl="0" eaLnBrk="1" fontAlgn="ctr" latinLnBrk="0" hangingPunct="1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支持广播风暴控制</a:t>
                      </a:r>
                      <a:endParaRPr lang="en-US" altLang="zh-CN" sz="1100" b="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8000">
                <a:tc vMerge="1">
                  <a:tcPr/>
                </a:tc>
                <a:tc gridSpan="2">
                  <a:txBody>
                    <a:bodyPr/>
                    <a:lstStyle/>
                    <a:p>
                      <a:pPr marL="85725" marR="0" lvl="0" indent="0" algn="l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支持未知单播风暴控制</a:t>
                      </a:r>
                      <a:endParaRPr lang="en-US" altLang="zh-CN" sz="1100" b="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8000">
                <a:tc vMerge="1"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marR="0" lvl="0" indent="0" algn="l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支持组播风暴控制 </a:t>
                      </a:r>
                      <a:endParaRPr lang="en-US" altLang="zh-CN" sz="1100" b="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8000">
                <a:tc rowSpan="4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en-US" altLang="zh-CN" sz="1100" b="1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VLAN</a:t>
                      </a: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algn="l" defTabSz="777240" rtl="0" eaLnBrk="1" fontAlgn="ctr" latinLnBrk="0" hangingPunct="1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</a:t>
                      </a:r>
                      <a:r>
                        <a:rPr lang="en-US" altLang="zh-CN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4094 VLAN</a:t>
                      </a:r>
                      <a:endParaRPr lang="en-US" altLang="zh-CN" sz="1100" b="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000">
                <a:tc vMerge="1">
                  <a:tcPr/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</a:t>
                      </a: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Access,Trunk,Hybrid</a:t>
                      </a: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模式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000">
                <a:tc vMerge="1">
                  <a:tcPr/>
                </a:tc>
                <a:tc gridSpan="2">
                  <a:txBody>
                    <a:bodyPr/>
                    <a:lstStyle/>
                    <a:p>
                      <a:pPr marL="85725" marR="0" lvl="0" indent="0" algn="l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支持端口</a:t>
                      </a:r>
                      <a:r>
                        <a:rPr lang="en-US" altLang="zh-CN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VLAN</a:t>
                      </a:r>
                      <a:endParaRPr lang="en-US" altLang="zh-CN" sz="1100" b="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cPr/>
                </a:tc>
              </a:tr>
              <a:tr h="288000">
                <a:tc vMerge="1"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85725" algn="l" defTabSz="777240" rtl="0" eaLnBrk="1" fontAlgn="ctr" latinLnBrk="0" hangingPunct="1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</a:t>
                      </a:r>
                      <a:r>
                        <a:rPr lang="en-US" altLang="zh-CN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MAC VLAN</a:t>
                      </a:r>
                      <a:endParaRPr lang="en-US" altLang="zh-CN" sz="1100" b="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000">
                <a:tc rowSpan="5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en-US" altLang="zh-CN" sz="1100" b="1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MAC</a:t>
                      </a: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</a:t>
                      </a:r>
                      <a:r>
                        <a:rPr lang="en-US" altLang="zh-CN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MAC</a:t>
                      </a:r>
                      <a:r>
                        <a:rPr lang="zh-CN" altLang="en-US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全局配置</a:t>
                      </a:r>
                      <a:endParaRPr lang="en-US" altLang="zh-CN" sz="1100" b="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</a:tr>
              <a:tr h="288000">
                <a:tc vMerge="1"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支持静态</a:t>
                      </a:r>
                      <a:r>
                        <a:rPr lang="en-US" altLang="zh-CN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MAC</a:t>
                      </a:r>
                      <a:r>
                        <a:rPr lang="zh-CN" altLang="en-US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地址</a:t>
                      </a:r>
                      <a:endParaRPr lang="en-US" altLang="zh-CN" sz="1100" b="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</a:tr>
              <a:tr h="288000">
                <a:tc vMerge="1">
                  <a:tcPr/>
                </a:tc>
                <a:tc gridSpan="2">
                  <a:txBody>
                    <a:bodyPr/>
                    <a:lstStyle/>
                    <a:p>
                      <a:pPr marL="85725" marR="0" lvl="0" indent="0" algn="l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支持端口</a:t>
                      </a:r>
                      <a:r>
                        <a:rPr lang="en-US" altLang="zh-CN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MAC</a:t>
                      </a:r>
                      <a:r>
                        <a:rPr lang="zh-CN" altLang="en-US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地址学习</a:t>
                      </a:r>
                      <a:endParaRPr lang="en-US" altLang="zh-CN" sz="1100" b="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cPr/>
                </a:tc>
              </a:tr>
              <a:tr h="288000">
                <a:tc vMerge="1">
                  <a:tcPr/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</a:t>
                      </a:r>
                      <a:r>
                        <a:rPr lang="en-US" altLang="zh-CN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MAC</a:t>
                      </a:r>
                      <a:r>
                        <a:rPr lang="zh-CN" altLang="en-US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地址数量限制</a:t>
                      </a:r>
                      <a:endParaRPr lang="en-US" altLang="zh-CN" sz="1100" b="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cPr/>
                </a:tc>
              </a:tr>
              <a:tr h="288000">
                <a:tc vMerge="1"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支持黑洞</a:t>
                      </a:r>
                      <a:r>
                        <a:rPr lang="en-US" altLang="zh-CN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MAC</a:t>
                      </a:r>
                      <a:endParaRPr lang="en-US" altLang="zh-CN" sz="1100" b="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</a:tr>
              <a:tr h="288000">
                <a:tc row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1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端口镜像</a:t>
                      </a: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spcBef>
                          <a:spcPts val="300"/>
                        </a:spcBef>
                        <a:buClrTx/>
                        <a:buSzTx/>
                        <a:buFontTx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</a:t>
                      </a: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1:1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cPr/>
                </a:tc>
              </a:tr>
              <a:tr h="288000">
                <a:tc vMerge="1"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spcBef>
                          <a:spcPts val="300"/>
                        </a:spcBef>
                        <a:buClrTx/>
                        <a:buSzTx/>
                        <a:buFontTx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</a:t>
                      </a: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N:1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88000">
                <a:tc rowSpan="3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1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环网保护</a:t>
                      </a: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spcBef>
                          <a:spcPts val="300"/>
                        </a:spcBef>
                        <a:buClrTx/>
                        <a:buSzTx/>
                        <a:buFontTx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</a:t>
                      </a: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STP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cPr/>
                </a:tc>
              </a:tr>
              <a:tr h="288000">
                <a:tc vMerge="1">
                  <a:tcPr/>
                </a:tc>
                <a:tc gridSpan="2">
                  <a:txBody>
                    <a:bodyPr/>
                    <a:lstStyle/>
                    <a:p>
                      <a:pPr marL="85725" marR="0" lvl="0" indent="0" algn="l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</a:t>
                      </a: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RSTP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cPr/>
                </a:tc>
              </a:tr>
              <a:tr h="288000">
                <a:tc vMerge="1"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spcBef>
                          <a:spcPts val="300"/>
                        </a:spcBef>
                        <a:buClrTx/>
                        <a:buSzTx/>
                        <a:buFontTx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</a:t>
                      </a: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ERPS</a:t>
                      </a: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（支持</a:t>
                      </a: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4</a:t>
                      </a: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台）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cPr/>
                </a:tc>
              </a:tr>
              <a:tr h="288000">
                <a:tc rowSpan="3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en-US" altLang="zh-CN" sz="1100" b="1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QoS</a:t>
                      </a: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spcBef>
                          <a:spcPts val="300"/>
                        </a:spcBef>
                        <a:buClrTx/>
                        <a:buSzTx/>
                        <a:buFontTx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</a:t>
                      </a: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SP/WRR</a:t>
                      </a: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调度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cPr/>
                </a:tc>
              </a:tr>
              <a:tr h="288000">
                <a:tc vMerge="1">
                  <a:tcPr/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spcBef>
                          <a:spcPts val="300"/>
                        </a:spcBef>
                        <a:buClrTx/>
                        <a:buSzTx/>
                        <a:buFontTx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支持端口流量整形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cPr/>
                </a:tc>
              </a:tr>
              <a:tr h="288000">
                <a:tc vMerge="1"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8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spcBef>
                          <a:spcPts val="300"/>
                        </a:spcBef>
                        <a:buClrTx/>
                        <a:buSzTx/>
                        <a:buFontTx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支持队列流量整形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cPr/>
                </a:tc>
              </a:tr>
              <a:tr h="288000">
                <a:tc rowSpan="6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1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管理特性</a:t>
                      </a: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spcBef>
                          <a:spcPts val="300"/>
                        </a:spcBef>
                        <a:buClrTx/>
                        <a:buSzTx/>
                        <a:buFontTx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</a:t>
                      </a: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System Log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cPr marL="0" marR="0" marT="0" marB="0"/>
                </a:tc>
              </a:tr>
              <a:tr h="288000">
                <a:tc vMerge="1"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spcBef>
                          <a:spcPts val="300"/>
                        </a:spcBef>
                        <a:buClrTx/>
                        <a:buSzTx/>
                        <a:buFontTx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支持系统配置（</a:t>
                      </a: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IP,MAC,</a:t>
                      </a: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网关，</a:t>
                      </a: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DHCP Client,WEB</a:t>
                      </a: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页面老化时间，登录密码）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cPr marL="0" marR="0" marT="0" marB="0"/>
                </a:tc>
              </a:tr>
              <a:tr h="288000">
                <a:tc vMerge="1"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spcBef>
                          <a:spcPts val="300"/>
                        </a:spcBef>
                        <a:buClrTx/>
                        <a:buSzTx/>
                        <a:buFontTx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配置保存</a:t>
                      </a: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/</a:t>
                      </a: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上传</a:t>
                      </a: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/</a:t>
                      </a: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下载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cPr marL="0" marR="0" marT="0" marB="0"/>
                </a:tc>
              </a:tr>
              <a:tr h="288000">
                <a:tc vMerge="1"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spcBef>
                          <a:spcPts val="300"/>
                        </a:spcBef>
                        <a:buClrTx/>
                        <a:buSzTx/>
                        <a:buFontTx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 </a:t>
                      </a: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SNMP V1/V2C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cPr marL="0" marR="0" marT="0" marB="0"/>
                </a:tc>
              </a:tr>
              <a:tr h="288000">
                <a:tc vMerge="1"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spcBef>
                          <a:spcPts val="300"/>
                        </a:spcBef>
                        <a:buClrTx/>
                        <a:buSzTx/>
                        <a:buFontTx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</a:t>
                      </a: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WEB UI</a:t>
                      </a: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管理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cPr marL="0" marR="0" marT="0" marB="0"/>
                </a:tc>
              </a:tr>
              <a:tr h="288000">
                <a:tc vMerge="1"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spcBef>
                          <a:spcPts val="300"/>
                        </a:spcBef>
                        <a:buClrTx/>
                        <a:buSzTx/>
                        <a:buFontTx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支持系统升级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cPr marL="0" marR="0" marT="0" marB="0"/>
                </a:tc>
              </a:tr>
            </a:tbl>
          </a:graphicData>
        </a:graphic>
      </p:graphicFrame>
      <p:sp>
        <p:nvSpPr>
          <p:cNvPr id="4" name="textbox 26"/>
          <p:cNvSpPr/>
          <p:nvPr/>
        </p:nvSpPr>
        <p:spPr>
          <a:xfrm>
            <a:off x="2453808" y="220177"/>
            <a:ext cx="5083175" cy="273683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r" rtl="0" eaLnBrk="0">
              <a:lnSpc>
                <a:spcPct val="78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r" rtl="0" eaLnBrk="0">
              <a:lnSpc>
                <a:spcPct val="78000"/>
              </a:lnSpc>
            </a:pPr>
            <a:r>
              <a:rPr lang="zh-CN" altLang="en-US" sz="1500" b="1" kern="0">
                <a:solidFill>
                  <a:srgbClr val="FFFFFF">
                    <a:alpha val="100000"/>
                  </a:srgbClr>
                </a:solidFill>
                <a:latin typeface="Segoe UI" panose="020B0502040204020203"/>
                <a:ea typeface="Segoe UI" panose="020B0502040204020203"/>
                <a:cs typeface="Segoe UI" panose="020B0502040204020203"/>
              </a:rPr>
              <a:t>工业交换机</a:t>
            </a:r>
            <a:r>
              <a:rPr sz="1500" b="1" kern="0" spc="160">
                <a:solidFill>
                  <a:srgbClr val="FFFFFF">
                    <a:alpha val="100000"/>
                  </a:srgbClr>
                </a:solidFill>
                <a:latin typeface="Segoe UI" panose="020B0502040204020203"/>
                <a:ea typeface="Segoe UI" panose="020B0502040204020203"/>
                <a:cs typeface="Segoe UI" panose="020B0502040204020203"/>
              </a:rPr>
              <a:t>&gt;</a:t>
            </a:r>
            <a:r>
              <a:rPr lang="en-US" sz="1500" b="1" kern="0" spc="0">
                <a:solidFill>
                  <a:srgbClr val="FFFFFF">
                    <a:alpha val="100000"/>
                  </a:srgbClr>
                </a:solidFill>
                <a:latin typeface="Segoe UI" panose="020B0502040204020203"/>
                <a:ea typeface="Segoe UI" panose="020B0502040204020203"/>
                <a:cs typeface="Segoe UI" panose="020B0502040204020203"/>
              </a:rPr>
              <a:t>XPTN-9000-85 </a:t>
            </a:r>
            <a:r>
              <a:rPr lang="zh-CN" altLang="en-US" sz="1500" b="1" kern="0" spc="0">
                <a:solidFill>
                  <a:srgbClr val="FFFFFF">
                    <a:alpha val="100000"/>
                  </a:srgbClr>
                </a:solidFill>
                <a:latin typeface="Segoe UI" panose="020B0502040204020203"/>
                <a:ea typeface="Segoe UI" panose="020B0502040204020203"/>
                <a:cs typeface="Segoe UI" panose="020B0502040204020203"/>
              </a:rPr>
              <a:t>国产化系列</a:t>
            </a:r>
            <a:endParaRPr sz="1500" dirty="0">
              <a:latin typeface="Segoe UI" panose="020B0502040204020203"/>
              <a:ea typeface="Segoe UI" panose="020B0502040204020203"/>
              <a:cs typeface="Segoe UI" panose="020B0502040204020203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318"/>
            <a:ext cx="7775447" cy="629411"/>
            <a:chOff x="0" y="318"/>
            <a:chExt cx="7775447" cy="629411"/>
          </a:xfrm>
        </p:grpSpPr>
        <p:pic>
          <p:nvPicPr>
            <p:cNvPr id="3" name="picture 6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21600000">
              <a:off x="0" y="318"/>
              <a:ext cx="7775447" cy="629411"/>
            </a:xfrm>
            <a:prstGeom prst="rect">
              <a:avLst/>
            </a:prstGeom>
          </p:spPr>
        </p:pic>
        <p:sp>
          <p:nvSpPr>
            <p:cNvPr id="11" name="path 28"/>
            <p:cNvSpPr/>
            <p:nvPr/>
          </p:nvSpPr>
          <p:spPr>
            <a:xfrm>
              <a:off x="238592" y="168728"/>
              <a:ext cx="1283986" cy="297417"/>
            </a:xfrm>
            <a:custGeom>
              <a:avLst/>
              <a:gdLst/>
              <a:ahLst/>
              <a:cxnLst/>
              <a:rect l="0" t="0" r="0" b="0"/>
              <a:pathLst>
                <a:path w="2022" h="468">
                  <a:moveTo>
                    <a:pt x="1924" y="329"/>
                  </a:moveTo>
                  <a:lnTo>
                    <a:pt x="1950" y="239"/>
                  </a:lnTo>
                  <a:lnTo>
                    <a:pt x="1901" y="239"/>
                  </a:lnTo>
                  <a:lnTo>
                    <a:pt x="1891" y="239"/>
                  </a:lnTo>
                  <a:lnTo>
                    <a:pt x="1824" y="239"/>
                  </a:lnTo>
                  <a:lnTo>
                    <a:pt x="1825" y="234"/>
                  </a:lnTo>
                  <a:cubicBezTo>
                    <a:pt x="1828" y="222"/>
                    <a:pt x="1844" y="217"/>
                    <a:pt x="1872" y="217"/>
                  </a:cubicBezTo>
                  <a:lnTo>
                    <a:pt x="1977" y="217"/>
                  </a:lnTo>
                  <a:cubicBezTo>
                    <a:pt x="2008" y="217"/>
                    <a:pt x="2022" y="222"/>
                    <a:pt x="2018" y="234"/>
                  </a:cubicBezTo>
                  <a:lnTo>
                    <a:pt x="1990" y="334"/>
                  </a:lnTo>
                  <a:cubicBezTo>
                    <a:pt x="1987" y="345"/>
                    <a:pt x="1970" y="351"/>
                    <a:pt x="1939" y="351"/>
                  </a:cubicBezTo>
                  <a:lnTo>
                    <a:pt x="1835" y="351"/>
                  </a:lnTo>
                  <a:cubicBezTo>
                    <a:pt x="1806" y="351"/>
                    <a:pt x="1794" y="345"/>
                    <a:pt x="1797" y="334"/>
                  </a:cubicBezTo>
                  <a:lnTo>
                    <a:pt x="1818" y="259"/>
                  </a:lnTo>
                  <a:lnTo>
                    <a:pt x="1885" y="259"/>
                  </a:lnTo>
                  <a:lnTo>
                    <a:pt x="1866" y="329"/>
                  </a:lnTo>
                  <a:lnTo>
                    <a:pt x="1924" y="329"/>
                  </a:lnTo>
                  <a:close/>
                </a:path>
                <a:path w="2022" h="468">
                  <a:moveTo>
                    <a:pt x="1472" y="239"/>
                  </a:moveTo>
                  <a:lnTo>
                    <a:pt x="1464" y="268"/>
                  </a:lnTo>
                  <a:lnTo>
                    <a:pt x="1516" y="268"/>
                  </a:lnTo>
                  <a:lnTo>
                    <a:pt x="1524" y="239"/>
                  </a:lnTo>
                  <a:lnTo>
                    <a:pt x="1472" y="239"/>
                  </a:lnTo>
                  <a:close/>
                  <a:moveTo>
                    <a:pt x="1573" y="351"/>
                  </a:moveTo>
                  <a:lnTo>
                    <a:pt x="1580" y="351"/>
                  </a:lnTo>
                  <a:lnTo>
                    <a:pt x="1604" y="351"/>
                  </a:lnTo>
                  <a:lnTo>
                    <a:pt x="1621" y="351"/>
                  </a:lnTo>
                  <a:cubicBezTo>
                    <a:pt x="1643" y="351"/>
                    <a:pt x="1650" y="340"/>
                    <a:pt x="1652" y="334"/>
                  </a:cubicBezTo>
                  <a:lnTo>
                    <a:pt x="1652" y="332"/>
                  </a:lnTo>
                  <a:lnTo>
                    <a:pt x="1678" y="241"/>
                  </a:lnTo>
                  <a:lnTo>
                    <a:pt x="1737" y="241"/>
                  </a:lnTo>
                  <a:lnTo>
                    <a:pt x="1706" y="351"/>
                  </a:lnTo>
                  <a:lnTo>
                    <a:pt x="1773" y="351"/>
                  </a:lnTo>
                  <a:lnTo>
                    <a:pt x="1806" y="232"/>
                  </a:lnTo>
                  <a:cubicBezTo>
                    <a:pt x="1810" y="221"/>
                    <a:pt x="1795" y="215"/>
                    <a:pt x="1764" y="215"/>
                  </a:cubicBezTo>
                  <a:lnTo>
                    <a:pt x="1684" y="220"/>
                  </a:lnTo>
                  <a:lnTo>
                    <a:pt x="1685" y="217"/>
                  </a:lnTo>
                  <a:lnTo>
                    <a:pt x="1618" y="217"/>
                  </a:lnTo>
                  <a:lnTo>
                    <a:pt x="1586" y="329"/>
                  </a:lnTo>
                  <a:lnTo>
                    <a:pt x="1585" y="329"/>
                  </a:lnTo>
                  <a:lnTo>
                    <a:pt x="1557" y="329"/>
                  </a:lnTo>
                  <a:lnTo>
                    <a:pt x="1496" y="329"/>
                  </a:lnTo>
                  <a:lnTo>
                    <a:pt x="1496" y="329"/>
                  </a:lnTo>
                  <a:lnTo>
                    <a:pt x="1447" y="329"/>
                  </a:lnTo>
                  <a:lnTo>
                    <a:pt x="1458" y="289"/>
                  </a:lnTo>
                  <a:lnTo>
                    <a:pt x="1562" y="289"/>
                  </a:lnTo>
                  <a:lnTo>
                    <a:pt x="1579" y="283"/>
                  </a:lnTo>
                  <a:lnTo>
                    <a:pt x="1593" y="234"/>
                  </a:lnTo>
                  <a:cubicBezTo>
                    <a:pt x="1596" y="222"/>
                    <a:pt x="1584" y="217"/>
                    <a:pt x="1555" y="217"/>
                  </a:cubicBezTo>
                  <a:lnTo>
                    <a:pt x="1454" y="217"/>
                  </a:lnTo>
                  <a:cubicBezTo>
                    <a:pt x="1425" y="217"/>
                    <a:pt x="1409" y="222"/>
                    <a:pt x="1406" y="234"/>
                  </a:cubicBezTo>
                  <a:lnTo>
                    <a:pt x="1378" y="334"/>
                  </a:lnTo>
                  <a:cubicBezTo>
                    <a:pt x="1375" y="345"/>
                    <a:pt x="1388" y="351"/>
                    <a:pt x="1416" y="351"/>
                  </a:cubicBezTo>
                  <a:lnTo>
                    <a:pt x="1557" y="351"/>
                  </a:lnTo>
                  <a:lnTo>
                    <a:pt x="1573" y="351"/>
                  </a:lnTo>
                  <a:lnTo>
                    <a:pt x="1573" y="351"/>
                  </a:lnTo>
                  <a:close/>
                </a:path>
                <a:path w="2022" h="468">
                  <a:moveTo>
                    <a:pt x="1293" y="328"/>
                  </a:moveTo>
                  <a:lnTo>
                    <a:pt x="1318" y="239"/>
                  </a:lnTo>
                  <a:lnTo>
                    <a:pt x="1298" y="239"/>
                  </a:lnTo>
                  <a:cubicBezTo>
                    <a:pt x="1284" y="239"/>
                    <a:pt x="1273" y="241"/>
                    <a:pt x="1266" y="244"/>
                  </a:cubicBezTo>
                  <a:cubicBezTo>
                    <a:pt x="1260" y="246"/>
                    <a:pt x="1256" y="250"/>
                    <a:pt x="1255" y="256"/>
                  </a:cubicBezTo>
                  <a:lnTo>
                    <a:pt x="1239" y="311"/>
                  </a:lnTo>
                  <a:cubicBezTo>
                    <a:pt x="1236" y="322"/>
                    <a:pt x="1248" y="328"/>
                    <a:pt x="1274" y="328"/>
                  </a:cubicBezTo>
                  <a:lnTo>
                    <a:pt x="1293" y="328"/>
                  </a:lnTo>
                  <a:close/>
                  <a:moveTo>
                    <a:pt x="1170" y="319"/>
                  </a:moveTo>
                  <a:lnTo>
                    <a:pt x="1190" y="248"/>
                  </a:lnTo>
                  <a:cubicBezTo>
                    <a:pt x="1192" y="239"/>
                    <a:pt x="1201" y="232"/>
                    <a:pt x="1215" y="226"/>
                  </a:cubicBezTo>
                  <a:cubicBezTo>
                    <a:pt x="1231" y="220"/>
                    <a:pt x="1250" y="217"/>
                    <a:pt x="1274" y="217"/>
                  </a:cubicBezTo>
                  <a:lnTo>
                    <a:pt x="1324" y="217"/>
                  </a:lnTo>
                  <a:lnTo>
                    <a:pt x="1347" y="135"/>
                  </a:lnTo>
                  <a:lnTo>
                    <a:pt x="1415" y="135"/>
                  </a:lnTo>
                  <a:lnTo>
                    <a:pt x="1354" y="351"/>
                  </a:lnTo>
                  <a:lnTo>
                    <a:pt x="1287" y="351"/>
                  </a:lnTo>
                  <a:lnTo>
                    <a:pt x="1288" y="348"/>
                  </a:lnTo>
                  <a:lnTo>
                    <a:pt x="1234" y="352"/>
                  </a:lnTo>
                  <a:cubicBezTo>
                    <a:pt x="1210" y="352"/>
                    <a:pt x="1193" y="349"/>
                    <a:pt x="1181" y="342"/>
                  </a:cubicBezTo>
                  <a:cubicBezTo>
                    <a:pt x="1171" y="336"/>
                    <a:pt x="1167" y="328"/>
                    <a:pt x="1170" y="319"/>
                  </a:cubicBezTo>
                </a:path>
                <a:path w="2022" h="468">
                  <a:moveTo>
                    <a:pt x="1081" y="329"/>
                  </a:moveTo>
                  <a:lnTo>
                    <a:pt x="1106" y="239"/>
                  </a:lnTo>
                  <a:lnTo>
                    <a:pt x="1047" y="239"/>
                  </a:lnTo>
                  <a:lnTo>
                    <a:pt x="1022" y="329"/>
                  </a:lnTo>
                  <a:lnTo>
                    <a:pt x="1081" y="329"/>
                  </a:lnTo>
                  <a:close/>
                  <a:moveTo>
                    <a:pt x="1174" y="234"/>
                  </a:moveTo>
                  <a:lnTo>
                    <a:pt x="1146" y="334"/>
                  </a:lnTo>
                  <a:cubicBezTo>
                    <a:pt x="1143" y="345"/>
                    <a:pt x="1126" y="351"/>
                    <a:pt x="1096" y="351"/>
                  </a:cubicBezTo>
                  <a:lnTo>
                    <a:pt x="991" y="351"/>
                  </a:lnTo>
                  <a:cubicBezTo>
                    <a:pt x="963" y="351"/>
                    <a:pt x="950" y="345"/>
                    <a:pt x="953" y="334"/>
                  </a:cubicBezTo>
                  <a:lnTo>
                    <a:pt x="981" y="234"/>
                  </a:lnTo>
                  <a:cubicBezTo>
                    <a:pt x="985" y="222"/>
                    <a:pt x="1000" y="217"/>
                    <a:pt x="1029" y="217"/>
                  </a:cubicBezTo>
                  <a:lnTo>
                    <a:pt x="1133" y="217"/>
                  </a:lnTo>
                  <a:cubicBezTo>
                    <a:pt x="1164" y="217"/>
                    <a:pt x="1178" y="222"/>
                    <a:pt x="1174" y="234"/>
                  </a:cubicBezTo>
                </a:path>
                <a:path w="2022" h="468">
                  <a:moveTo>
                    <a:pt x="876" y="304"/>
                  </a:moveTo>
                  <a:lnTo>
                    <a:pt x="942" y="304"/>
                  </a:lnTo>
                  <a:lnTo>
                    <a:pt x="933" y="334"/>
                  </a:lnTo>
                  <a:cubicBezTo>
                    <a:pt x="930" y="345"/>
                    <a:pt x="914" y="351"/>
                    <a:pt x="886" y="351"/>
                  </a:cubicBezTo>
                  <a:lnTo>
                    <a:pt x="785" y="351"/>
                  </a:lnTo>
                  <a:cubicBezTo>
                    <a:pt x="757" y="351"/>
                    <a:pt x="744" y="345"/>
                    <a:pt x="747" y="334"/>
                  </a:cubicBezTo>
                  <a:lnTo>
                    <a:pt x="776" y="234"/>
                  </a:lnTo>
                  <a:cubicBezTo>
                    <a:pt x="779" y="222"/>
                    <a:pt x="795" y="217"/>
                    <a:pt x="823" y="217"/>
                  </a:cubicBezTo>
                  <a:lnTo>
                    <a:pt x="924" y="217"/>
                  </a:lnTo>
                  <a:cubicBezTo>
                    <a:pt x="952" y="217"/>
                    <a:pt x="965" y="222"/>
                    <a:pt x="962" y="234"/>
                  </a:cubicBezTo>
                  <a:lnTo>
                    <a:pt x="954" y="259"/>
                  </a:lnTo>
                  <a:lnTo>
                    <a:pt x="889" y="259"/>
                  </a:lnTo>
                  <a:lnTo>
                    <a:pt x="894" y="239"/>
                  </a:lnTo>
                  <a:lnTo>
                    <a:pt x="841" y="239"/>
                  </a:lnTo>
                  <a:lnTo>
                    <a:pt x="816" y="329"/>
                  </a:lnTo>
                  <a:lnTo>
                    <a:pt x="869" y="329"/>
                  </a:lnTo>
                  <a:lnTo>
                    <a:pt x="876" y="304"/>
                  </a:lnTo>
                  <a:close/>
                </a:path>
                <a:path w="2022" h="468">
                  <a:moveTo>
                    <a:pt x="545" y="277"/>
                  </a:moveTo>
                  <a:lnTo>
                    <a:pt x="614" y="277"/>
                  </a:lnTo>
                  <a:lnTo>
                    <a:pt x="600" y="328"/>
                  </a:lnTo>
                  <a:lnTo>
                    <a:pt x="659" y="328"/>
                  </a:lnTo>
                  <a:lnTo>
                    <a:pt x="673" y="279"/>
                  </a:lnTo>
                  <a:lnTo>
                    <a:pt x="576" y="213"/>
                  </a:lnTo>
                  <a:cubicBezTo>
                    <a:pt x="569" y="208"/>
                    <a:pt x="565" y="203"/>
                    <a:pt x="567" y="199"/>
                  </a:cubicBezTo>
                  <a:lnTo>
                    <a:pt x="580" y="153"/>
                  </a:lnTo>
                  <a:cubicBezTo>
                    <a:pt x="581" y="148"/>
                    <a:pt x="586" y="144"/>
                    <a:pt x="595" y="140"/>
                  </a:cubicBezTo>
                  <a:cubicBezTo>
                    <a:pt x="604" y="137"/>
                    <a:pt x="615" y="135"/>
                    <a:pt x="627" y="135"/>
                  </a:cubicBezTo>
                  <a:lnTo>
                    <a:pt x="742" y="135"/>
                  </a:lnTo>
                  <a:cubicBezTo>
                    <a:pt x="755" y="135"/>
                    <a:pt x="765" y="137"/>
                    <a:pt x="771" y="140"/>
                  </a:cubicBezTo>
                  <a:cubicBezTo>
                    <a:pt x="778" y="144"/>
                    <a:pt x="780" y="148"/>
                    <a:pt x="779" y="153"/>
                  </a:cubicBezTo>
                  <a:lnTo>
                    <a:pt x="766" y="197"/>
                  </a:lnTo>
                  <a:lnTo>
                    <a:pt x="697" y="197"/>
                  </a:lnTo>
                  <a:lnTo>
                    <a:pt x="708" y="159"/>
                  </a:lnTo>
                  <a:lnTo>
                    <a:pt x="649" y="159"/>
                  </a:lnTo>
                  <a:lnTo>
                    <a:pt x="638" y="197"/>
                  </a:lnTo>
                  <a:lnTo>
                    <a:pt x="731" y="259"/>
                  </a:lnTo>
                  <a:cubicBezTo>
                    <a:pt x="741" y="266"/>
                    <a:pt x="746" y="272"/>
                    <a:pt x="744" y="277"/>
                  </a:cubicBezTo>
                  <a:lnTo>
                    <a:pt x="728" y="333"/>
                  </a:lnTo>
                  <a:cubicBezTo>
                    <a:pt x="727" y="338"/>
                    <a:pt x="722" y="342"/>
                    <a:pt x="713" y="346"/>
                  </a:cubicBezTo>
                  <a:cubicBezTo>
                    <a:pt x="704" y="349"/>
                    <a:pt x="694" y="351"/>
                    <a:pt x="681" y="351"/>
                  </a:cubicBezTo>
                  <a:lnTo>
                    <a:pt x="566" y="351"/>
                  </a:lnTo>
                  <a:cubicBezTo>
                    <a:pt x="555" y="351"/>
                    <a:pt x="545" y="349"/>
                    <a:pt x="538" y="346"/>
                  </a:cubicBezTo>
                  <a:cubicBezTo>
                    <a:pt x="530" y="343"/>
                    <a:pt x="527" y="339"/>
                    <a:pt x="529" y="333"/>
                  </a:cubicBezTo>
                  <a:lnTo>
                    <a:pt x="545" y="277"/>
                  </a:lnTo>
                  <a:close/>
                </a:path>
                <a:path w="2022" h="468">
                  <a:moveTo>
                    <a:pt x="238" y="386"/>
                  </a:moveTo>
                  <a:lnTo>
                    <a:pt x="260" y="307"/>
                  </a:lnTo>
                  <a:lnTo>
                    <a:pt x="146" y="307"/>
                  </a:lnTo>
                  <a:lnTo>
                    <a:pt x="164" y="233"/>
                  </a:lnTo>
                  <a:lnTo>
                    <a:pt x="279" y="233"/>
                  </a:lnTo>
                  <a:lnTo>
                    <a:pt x="298" y="160"/>
                  </a:lnTo>
                  <a:lnTo>
                    <a:pt x="123" y="160"/>
                  </a:lnTo>
                  <a:lnTo>
                    <a:pt x="94" y="160"/>
                  </a:lnTo>
                  <a:cubicBezTo>
                    <a:pt x="94" y="160"/>
                    <a:pt x="58" y="160"/>
                    <a:pt x="50" y="196"/>
                  </a:cubicBezTo>
                  <a:lnTo>
                    <a:pt x="11" y="352"/>
                  </a:lnTo>
                  <a:cubicBezTo>
                    <a:pt x="11" y="352"/>
                    <a:pt x="-2" y="386"/>
                    <a:pt x="50" y="386"/>
                  </a:cubicBezTo>
                  <a:lnTo>
                    <a:pt x="238" y="386"/>
                  </a:lnTo>
                  <a:close/>
                </a:path>
                <a:path w="2022" h="468">
                  <a:moveTo>
                    <a:pt x="319" y="81"/>
                  </a:moveTo>
                  <a:lnTo>
                    <a:pt x="298" y="160"/>
                  </a:lnTo>
                  <a:lnTo>
                    <a:pt x="418" y="160"/>
                  </a:lnTo>
                  <a:lnTo>
                    <a:pt x="401" y="233"/>
                  </a:lnTo>
                  <a:lnTo>
                    <a:pt x="279" y="233"/>
                  </a:lnTo>
                  <a:lnTo>
                    <a:pt x="260" y="307"/>
                  </a:lnTo>
                  <a:lnTo>
                    <a:pt x="435" y="307"/>
                  </a:lnTo>
                  <a:lnTo>
                    <a:pt x="464" y="307"/>
                  </a:lnTo>
                  <a:cubicBezTo>
                    <a:pt x="464" y="307"/>
                    <a:pt x="500" y="307"/>
                    <a:pt x="508" y="271"/>
                  </a:cubicBezTo>
                  <a:lnTo>
                    <a:pt x="544" y="115"/>
                  </a:lnTo>
                  <a:cubicBezTo>
                    <a:pt x="544" y="115"/>
                    <a:pt x="559" y="81"/>
                    <a:pt x="506" y="81"/>
                  </a:cubicBezTo>
                  <a:lnTo>
                    <a:pt x="319" y="81"/>
                  </a:lnTo>
                  <a:close/>
                </a:path>
                <a:path w="2022" h="468">
                  <a:moveTo>
                    <a:pt x="206" y="81"/>
                  </a:moveTo>
                  <a:lnTo>
                    <a:pt x="220" y="21"/>
                  </a:lnTo>
                  <a:cubicBezTo>
                    <a:pt x="220" y="21"/>
                    <a:pt x="230" y="0"/>
                    <a:pt x="278" y="1"/>
                  </a:cubicBezTo>
                  <a:lnTo>
                    <a:pt x="338" y="1"/>
                  </a:lnTo>
                  <a:lnTo>
                    <a:pt x="319" y="81"/>
                  </a:lnTo>
                  <a:lnTo>
                    <a:pt x="206" y="81"/>
                  </a:lnTo>
                  <a:close/>
                </a:path>
                <a:path w="2022" h="468">
                  <a:moveTo>
                    <a:pt x="359" y="385"/>
                  </a:moveTo>
                  <a:lnTo>
                    <a:pt x="337" y="446"/>
                  </a:lnTo>
                  <a:cubicBezTo>
                    <a:pt x="337" y="446"/>
                    <a:pt x="327" y="468"/>
                    <a:pt x="280" y="466"/>
                  </a:cubicBezTo>
                  <a:lnTo>
                    <a:pt x="220" y="466"/>
                  </a:lnTo>
                  <a:lnTo>
                    <a:pt x="238" y="386"/>
                  </a:lnTo>
                  <a:lnTo>
                    <a:pt x="359" y="385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-55965" y="692451"/>
            <a:ext cx="5080000" cy="725170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0" lvl="0" algn="l" defTabSz="266700">
              <a:lnSpc>
                <a:spcPts val="3795"/>
              </a:lnSpc>
              <a:buClrTx/>
              <a:buSzTx/>
              <a:buFontTx/>
              <a:tabLst>
                <a:tab pos="0" algn="l"/>
              </a:tabLst>
            </a:pPr>
            <a:r>
              <a:rPr lang="en-US" altLang="zh-CN" sz="2000" b="1">
                <a:solidFill>
                  <a:schemeClr val="tx2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| </a:t>
            </a:r>
            <a:r>
              <a:rPr lang="zh-CN" altLang="en-US" sz="2000" b="1">
                <a:solidFill>
                  <a:schemeClr val="tx2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产品尺寸</a:t>
            </a:r>
            <a:endParaRPr lang="en-US" altLang="zh-CN" sz="2000" b="1">
              <a:solidFill>
                <a:schemeClr val="tx2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ea"/>
            </a:endParaRPr>
          </a:p>
          <a:p>
            <a:pPr marL="457200" lvl="0" algn="l" defTabSz="266700">
              <a:lnSpc>
                <a:spcPts val="3795"/>
              </a:lnSpc>
              <a:buClrTx/>
              <a:buSzTx/>
              <a:buFontTx/>
              <a:tabLst>
                <a:tab pos="0" algn="l"/>
              </a:tabLst>
            </a:pPr>
            <a:r>
              <a:rPr lang="en-US" altLang="zh-CN" sz="2000" b="1">
                <a:solidFill>
                  <a:schemeClr val="tx2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 </a:t>
            </a:r>
            <a:endParaRPr lang="en-US" altLang="zh-CN" sz="2000" b="1">
              <a:solidFill>
                <a:schemeClr val="tx2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ea"/>
            </a:endParaRPr>
          </a:p>
        </p:txBody>
      </p:sp>
      <p:grpSp>
        <p:nvGrpSpPr>
          <p:cNvPr id="8" name="group 6"/>
          <p:cNvGrpSpPr/>
          <p:nvPr/>
        </p:nvGrpSpPr>
        <p:grpSpPr>
          <a:xfrm rot="21600000">
            <a:off x="0" y="9801161"/>
            <a:ext cx="7775447" cy="458723"/>
            <a:chOff x="0" y="0"/>
            <a:chExt cx="7775447" cy="458723"/>
          </a:xfrm>
        </p:grpSpPr>
        <p:pic>
          <p:nvPicPr>
            <p:cNvPr id="64" name="picture 6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600000">
              <a:off x="0" y="0"/>
              <a:ext cx="7775447" cy="458723"/>
            </a:xfrm>
            <a:prstGeom prst="rect">
              <a:avLst/>
            </a:prstGeom>
          </p:spPr>
        </p:pic>
        <p:sp>
          <p:nvSpPr>
            <p:cNvPr id="66" name="textbox 66"/>
            <p:cNvSpPr/>
            <p:nvPr/>
          </p:nvSpPr>
          <p:spPr>
            <a:xfrm>
              <a:off x="-12700" y="-12700"/>
              <a:ext cx="7800975" cy="516890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4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8000"/>
                </a:lnSpc>
              </a:pPr>
              <a:endParaRPr sz="1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6067425" algn="l" rtl="0" eaLnBrk="0">
                <a:lnSpc>
                  <a:spcPct val="78000"/>
                </a:lnSpc>
              </a:pPr>
              <a:endParaRPr sz="1400" kern="0" spc="-10" dirty="0">
                <a:solidFill>
                  <a:schemeClr val="bg1"/>
                </a:solidFill>
                <a:latin typeface="Segoe UI" panose="020B0502040204020203"/>
                <a:ea typeface="Segoe UI" panose="020B0502040204020203"/>
                <a:cs typeface="Segoe UI" panose="020B0502040204020203"/>
                <a:hlinkClick r:id="rId3"/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5959475" y="9875520"/>
            <a:ext cx="1816100" cy="3225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1400" u="sng">
                <a:solidFill>
                  <a:schemeClr val="bg1"/>
                </a:solidFill>
                <a:latin typeface="Segoe UI" panose="020B0502040204020203" charset="0"/>
                <a:cs typeface="Segoe UI" panose="020B0502040204020203" charset="0"/>
              </a:rPr>
              <a:t>www.scodeno.com</a:t>
            </a:r>
            <a:endParaRPr sz="1400" u="sng" kern="0" spc="-10" dirty="0">
              <a:solidFill>
                <a:schemeClr val="bg1"/>
              </a:solidFill>
              <a:latin typeface="Segoe UI" panose="020B0502040204020203" charset="0"/>
              <a:ea typeface="Segoe UI" panose="020B0502040204020203"/>
              <a:cs typeface="Segoe UI" panose="020B0502040204020203" charset="0"/>
              <a:hlinkClick r:id="rId3"/>
            </a:endParaRPr>
          </a:p>
          <a:p>
            <a:endParaRPr lang="en-US" altLang="zh-CN" sz="1400" u="sng" kern="0" spc="-10" dirty="0">
              <a:solidFill>
                <a:schemeClr val="bg1"/>
              </a:solidFill>
              <a:latin typeface="Segoe UI" panose="020B0502040204020203" charset="0"/>
              <a:ea typeface="Segoe UI" panose="020B0502040204020203"/>
              <a:cs typeface="Segoe UI" panose="020B0502040204020203" charset="0"/>
              <a:hlinkClick r:id="rId3"/>
            </a:endParaRPr>
          </a:p>
        </p:txBody>
      </p:sp>
      <p:sp>
        <p:nvSpPr>
          <p:cNvPr id="13" name="textbox 26"/>
          <p:cNvSpPr/>
          <p:nvPr/>
        </p:nvSpPr>
        <p:spPr>
          <a:xfrm>
            <a:off x="2499082" y="244747"/>
            <a:ext cx="5083175" cy="273683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r" rtl="0" eaLnBrk="0">
              <a:lnSpc>
                <a:spcPct val="78000"/>
              </a:lnSpc>
            </a:pPr>
            <a:endParaRPr sz="1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12700" algn="r" rtl="0" eaLnBrk="0">
              <a:lnSpc>
                <a:spcPct val="78000"/>
              </a:lnSpc>
            </a:pPr>
            <a:r>
              <a:rPr lang="zh-CN" altLang="en-US" sz="1500" b="1" kern="0">
                <a:solidFill>
                  <a:srgbClr val="FFFFFF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/>
              </a:rPr>
              <a:t>工业交换机</a:t>
            </a:r>
            <a:r>
              <a:rPr sz="1500" b="1" kern="0" spc="160">
                <a:solidFill>
                  <a:srgbClr val="FFFFFF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/>
              </a:rPr>
              <a:t>&gt;</a:t>
            </a:r>
            <a:r>
              <a:rPr lang="en-US" sz="1500" b="1" kern="0" spc="0">
                <a:solidFill>
                  <a:srgbClr val="FFFFFF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/>
              </a:rPr>
              <a:t>XPTN-9000-85 </a:t>
            </a:r>
            <a:r>
              <a:rPr lang="zh-CN" altLang="en-US" sz="1500" b="1" kern="0" spc="0">
                <a:solidFill>
                  <a:srgbClr val="FFFFFF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/>
              </a:rPr>
              <a:t>国产化系列</a:t>
            </a:r>
            <a:endParaRPr sz="1500" dirty="0"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/>
            </a:endParaRPr>
          </a:p>
        </p:txBody>
      </p:sp>
      <p:pic>
        <p:nvPicPr>
          <p:cNvPr id="4" name="图片 3" descr="b8185c56f4ea4937a12526e5c22333a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105" y="1417320"/>
            <a:ext cx="6858000" cy="498157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TABLE_ENDDRAG_ORIGIN_RECT" val="530*404"/>
  <p:tag name="TABLE_ENDDRAG_RECT" val="38*66*530*404"/>
</p:tagLst>
</file>

<file path=ppt/tags/tag2.xml><?xml version="1.0" encoding="utf-8"?>
<p:tagLst xmlns:p="http://schemas.openxmlformats.org/presentationml/2006/main">
  <p:tag name="TABLE_ENDDRAG_ORIGIN_RECT" val="535*201"/>
  <p:tag name="TABLE_ENDDRAG_RECT" val="38*520*535*201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主题​​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3308</Words>
  <Application>WPS 演示</Application>
  <PresentationFormat>自定义</PresentationFormat>
  <Paragraphs>598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22" baseType="lpstr">
      <vt:lpstr>Arial</vt:lpstr>
      <vt:lpstr>宋体</vt:lpstr>
      <vt:lpstr>Wingdings</vt:lpstr>
      <vt:lpstr>微软雅黑</vt:lpstr>
      <vt:lpstr>Arial</vt:lpstr>
      <vt:lpstr>Wingdings</vt:lpstr>
      <vt:lpstr>Segoe UI</vt:lpstr>
      <vt:lpstr>Segoe UI</vt:lpstr>
      <vt:lpstr>CIDFont</vt:lpstr>
      <vt:lpstr>AMGDT</vt:lpstr>
      <vt:lpstr>Arial Unicode MS</vt:lpstr>
      <vt:lpstr>等线 Light</vt:lpstr>
      <vt:lpstr>Aptos Display</vt:lpstr>
      <vt:lpstr>等线</vt:lpstr>
      <vt:lpstr>Aptos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Office</dc:creator>
  <cp:lastModifiedBy>笺</cp:lastModifiedBy>
  <cp:revision>441</cp:revision>
  <dcterms:created xsi:type="dcterms:W3CDTF">2025-08-28T01:25:00Z</dcterms:created>
  <dcterms:modified xsi:type="dcterms:W3CDTF">2025-11-28T06:56:43Z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452BF456C36744E2A9B7E31F2CC04D68_13</vt:lpwstr>
  </property>
  <property fmtid="{D5CDD505-2E9C-101B-9397-08002B2CF9AE}" pid="3" name="KSOProductBuildVer">
    <vt:lpwstr>2052-12.1.0.24034</vt:lpwstr>
  </property>
</Properties>
</file>