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5" r:id="rId3"/>
    <p:sldId id="273" r:id="rId4"/>
    <p:sldId id="272" r:id="rId5"/>
    <p:sldId id="276" r:id="rId6"/>
    <p:sldId id="277" r:id="rId7"/>
  </p:sldIdLst>
  <p:sldSz cx="7775575" cy="1025969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冯 阿敏" initials="冯" lastIdx="1" clrIdx="1"/>
  <p:cmAuthor id="624032363" name="华南小土匪" initials="华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DED"/>
    <a:srgbClr val="FFFFFF"/>
    <a:srgbClr val="E8E8E8"/>
    <a:srgbClr val="1C6597"/>
    <a:srgbClr val="215F9A"/>
    <a:srgbClr val="F2F2F2"/>
    <a:srgbClr val="DCE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8"/>
    <p:restoredTop sz="94719"/>
  </p:normalViewPr>
  <p:slideViewPr>
    <p:cSldViewPr snapToGrid="0">
      <p:cViewPr>
        <p:scale>
          <a:sx n="75" d="100"/>
          <a:sy n="75" d="100"/>
        </p:scale>
        <p:origin x="1352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59560" y="1143000"/>
            <a:ext cx="2338881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679128"/>
            <a:ext cx="6609239" cy="3572005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388883"/>
            <a:ext cx="5831681" cy="2477127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6495" indent="0" algn="ctr">
              <a:buNone/>
              <a:defRPr sz="1360"/>
            </a:lvl4pPr>
            <a:lvl5pPr marL="1555115" indent="0" algn="ctr">
              <a:buNone/>
              <a:defRPr sz="1360"/>
            </a:lvl5pPr>
            <a:lvl6pPr marL="1943735" indent="0" algn="ctr">
              <a:buNone/>
              <a:defRPr sz="1360"/>
            </a:lvl6pPr>
            <a:lvl7pPr marL="2332355" indent="0" algn="ctr">
              <a:buNone/>
              <a:defRPr sz="1360"/>
            </a:lvl7pPr>
            <a:lvl8pPr marL="2721610" indent="0" algn="ctr">
              <a:buNone/>
              <a:defRPr sz="1360"/>
            </a:lvl8pPr>
            <a:lvl9pPr marL="3110230" indent="0" algn="ctr">
              <a:buNone/>
              <a:defRPr sz="136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46251"/>
            <a:ext cx="1676608" cy="86948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46251"/>
            <a:ext cx="4932630" cy="86948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557881"/>
            <a:ext cx="6706433" cy="426788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6866137"/>
            <a:ext cx="6706433" cy="2244377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649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511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73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235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161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1023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731253"/>
            <a:ext cx="3304619" cy="65098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731253"/>
            <a:ext cx="3304619" cy="65098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46253"/>
            <a:ext cx="6706433" cy="198312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515129"/>
            <a:ext cx="3289432" cy="1232626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6495" indent="0">
              <a:buNone/>
              <a:defRPr sz="1360" b="1"/>
            </a:lvl4pPr>
            <a:lvl5pPr marL="1555115" indent="0">
              <a:buNone/>
              <a:defRPr sz="1360" b="1"/>
            </a:lvl5pPr>
            <a:lvl6pPr marL="1943735" indent="0">
              <a:buNone/>
              <a:defRPr sz="1360" b="1"/>
            </a:lvl6pPr>
            <a:lvl7pPr marL="2332355" indent="0">
              <a:buNone/>
              <a:defRPr sz="1360" b="1"/>
            </a:lvl7pPr>
            <a:lvl8pPr marL="2721610" indent="0">
              <a:buNone/>
              <a:defRPr sz="1360" b="1"/>
            </a:lvl8pPr>
            <a:lvl9pPr marL="3110230" indent="0">
              <a:buNone/>
              <a:defRPr sz="136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747755"/>
            <a:ext cx="3289432" cy="55123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515129"/>
            <a:ext cx="3305632" cy="1232626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6495" indent="0">
              <a:buNone/>
              <a:defRPr sz="1360" b="1"/>
            </a:lvl4pPr>
            <a:lvl5pPr marL="1555115" indent="0">
              <a:buNone/>
              <a:defRPr sz="1360" b="1"/>
            </a:lvl5pPr>
            <a:lvl6pPr marL="1943735" indent="0">
              <a:buNone/>
              <a:defRPr sz="1360" b="1"/>
            </a:lvl6pPr>
            <a:lvl7pPr marL="2332355" indent="0">
              <a:buNone/>
              <a:defRPr sz="1360" b="1"/>
            </a:lvl7pPr>
            <a:lvl8pPr marL="2721610" indent="0">
              <a:buNone/>
              <a:defRPr sz="1360" b="1"/>
            </a:lvl8pPr>
            <a:lvl9pPr marL="3110230" indent="0">
              <a:buNone/>
              <a:defRPr sz="136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747755"/>
            <a:ext cx="3305632" cy="55123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684001"/>
            <a:ext cx="2507825" cy="2394003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477254"/>
            <a:ext cx="3936385" cy="7291259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078004"/>
            <a:ext cx="2507825" cy="5702383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6495" indent="0">
              <a:buNone/>
              <a:defRPr sz="850"/>
            </a:lvl4pPr>
            <a:lvl5pPr marL="1555115" indent="0">
              <a:buNone/>
              <a:defRPr sz="850"/>
            </a:lvl5pPr>
            <a:lvl6pPr marL="1943735" indent="0">
              <a:buNone/>
              <a:defRPr sz="850"/>
            </a:lvl6pPr>
            <a:lvl7pPr marL="2332355" indent="0">
              <a:buNone/>
              <a:defRPr sz="850"/>
            </a:lvl7pPr>
            <a:lvl8pPr marL="2721610" indent="0">
              <a:buNone/>
              <a:defRPr sz="850"/>
            </a:lvl8pPr>
            <a:lvl9pPr marL="3110230" indent="0">
              <a:buNone/>
              <a:defRPr sz="8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684001"/>
            <a:ext cx="2507825" cy="2394003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477254"/>
            <a:ext cx="3936385" cy="7291259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6495" indent="0">
              <a:buNone/>
              <a:defRPr sz="1700"/>
            </a:lvl4pPr>
            <a:lvl5pPr marL="1555115" indent="0">
              <a:buNone/>
              <a:defRPr sz="1700"/>
            </a:lvl5pPr>
            <a:lvl6pPr marL="1943735" indent="0">
              <a:buNone/>
              <a:defRPr sz="1700"/>
            </a:lvl6pPr>
            <a:lvl7pPr marL="2332355" indent="0">
              <a:buNone/>
              <a:defRPr sz="1700"/>
            </a:lvl7pPr>
            <a:lvl8pPr marL="2721610" indent="0">
              <a:buNone/>
              <a:defRPr sz="1700"/>
            </a:lvl8pPr>
            <a:lvl9pPr marL="3110230" indent="0">
              <a:buNone/>
              <a:defRPr sz="17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078004"/>
            <a:ext cx="2507825" cy="5702383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6495" indent="0">
              <a:buNone/>
              <a:defRPr sz="850"/>
            </a:lvl4pPr>
            <a:lvl5pPr marL="1555115" indent="0">
              <a:buNone/>
              <a:defRPr sz="850"/>
            </a:lvl5pPr>
            <a:lvl6pPr marL="1943735" indent="0">
              <a:buNone/>
              <a:defRPr sz="850"/>
            </a:lvl6pPr>
            <a:lvl7pPr marL="2332355" indent="0">
              <a:buNone/>
              <a:defRPr sz="850"/>
            </a:lvl7pPr>
            <a:lvl8pPr marL="2721610" indent="0">
              <a:buNone/>
              <a:defRPr sz="850"/>
            </a:lvl8pPr>
            <a:lvl9pPr marL="3110230" indent="0">
              <a:buNone/>
              <a:defRPr sz="8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46253"/>
            <a:ext cx="6706433" cy="1983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731253"/>
            <a:ext cx="6706433" cy="6509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9509514"/>
            <a:ext cx="1749504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9509514"/>
            <a:ext cx="2624257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9509514"/>
            <a:ext cx="1749504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218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80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942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804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66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592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454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649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511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73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235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161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1023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scodeno.com" TargetMode="Externa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hyperlink" Target="https://www.scodeno.com" TargetMode="Externa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.xml"/><Relationship Id="rId4" Type="http://schemas.openxmlformats.org/officeDocument/2006/relationships/image" Target="../media/image1.png"/><Relationship Id="rId3" Type="http://schemas.openxmlformats.org/officeDocument/2006/relationships/hyperlink" Target="https://www.scodeno.com" TargetMode="Externa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3.xml"/><Relationship Id="rId3" Type="http://schemas.openxmlformats.org/officeDocument/2006/relationships/hyperlink" Target="https://www.scodeno.com" TargetMode="Externa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hyperlink" Target="https://www.scodeno.com" TargetMode="Externa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657020" y="4492306"/>
            <a:ext cx="6496050" cy="22510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4605" algn="l" rtl="0" eaLnBrk="0">
              <a:lnSpc>
                <a:spcPct val="85000"/>
              </a:lnSpc>
            </a:pPr>
            <a:r>
              <a:rPr sz="2000" b="1" kern="0" spc="-2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|</a:t>
            </a:r>
            <a:r>
              <a:rPr sz="2000" b="1" kern="0" spc="14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2000" b="1" kern="0" spc="-2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产品概述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6510" eaLnBrk="0">
              <a:lnSpc>
                <a:spcPts val="1915"/>
              </a:lnSpc>
              <a:spcBef>
                <a:spcPts val="1075"/>
              </a:spcBef>
            </a:pPr>
            <a:r>
              <a:rPr lang="en-US" altLang="zh-CN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XPTN-9000-85 </a:t>
            </a: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国产化系列工业交换机是轻管理型交换机，专为严苛工业环境设计，为工业以太网提供经济高效的解决方案，支持</a:t>
            </a:r>
            <a:r>
              <a:rPr lang="en-US" altLang="zh-CN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-40℃</a:t>
            </a: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至</a:t>
            </a:r>
            <a:r>
              <a:rPr lang="en-US" altLang="zh-CN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75℃</a:t>
            </a: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的宽温工作范围。</a:t>
            </a:r>
            <a:endParaRPr lang="zh-CN" altLang="en-US" sz="1400" kern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6510" eaLnBrk="0">
              <a:lnSpc>
                <a:spcPts val="1915"/>
              </a:lnSpc>
              <a:spcBef>
                <a:spcPts val="1075"/>
              </a:spcBef>
            </a:pP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该系列采用冗余直流电源供电，配备坚固的铝合金外壳，通过</a:t>
            </a:r>
            <a:r>
              <a:rPr lang="en-US" altLang="zh-CN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EMI/EMC</a:t>
            </a: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高级别测试，并经过严格的老化测试，完全满足工业自动化、交通、电力、能源、油田、煤山矿井等行业的应用需求。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4" name="textbox 4"/>
          <p:cNvSpPr/>
          <p:nvPr/>
        </p:nvSpPr>
        <p:spPr>
          <a:xfrm>
            <a:off x="537670" y="1986735"/>
            <a:ext cx="3274059" cy="19799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15570" indent="-103505" algn="l" rtl="0" eaLnBrk="0">
              <a:lnSpc>
                <a:spcPct val="133000"/>
              </a:lnSpc>
            </a:pP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15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输入电压</a:t>
            </a: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</a:t>
            </a:r>
            <a:r>
              <a:rPr sz="1400" kern="0" spc="1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DC12~58V for Non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-PoE,</a:t>
            </a:r>
            <a:r>
              <a:rPr sz="14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DC48~58V for</a:t>
            </a:r>
            <a:r>
              <a:rPr sz="14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PoE</a:t>
            </a:r>
            <a:endParaRPr sz="14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5570" indent="-103505" algn="l" rtl="0" eaLnBrk="0">
              <a:lnSpc>
                <a:spcPct val="133000"/>
              </a:lnSpc>
            </a:pP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9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工作温度</a:t>
            </a: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-40</a:t>
            </a: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℃~</a:t>
            </a:r>
            <a:r>
              <a:rPr 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75</a:t>
            </a:r>
            <a:r>
              <a:rPr 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℃</a:t>
            </a:r>
            <a:endParaRPr sz="1400" kern="0" spc="-1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25"/>
              </a:spcBef>
            </a:pP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14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14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防护等级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</a:t>
            </a:r>
            <a:r>
              <a:rPr sz="1400" kern="0" spc="13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IP40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ct val="85000"/>
              </a:lnSpc>
              <a:spcBef>
                <a:spcPts val="790"/>
              </a:spcBef>
            </a:pP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2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端口防雷：</a:t>
            </a:r>
            <a:r>
              <a:rPr lang="en-US" altLang="zh-CN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6KV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55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ESD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 </a:t>
            </a:r>
            <a:r>
              <a:rPr lang="zh-CN" alt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接触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8KV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,</a:t>
            </a:r>
            <a:r>
              <a:rPr sz="1400" kern="0" spc="5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空放 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15K</a:t>
            </a:r>
            <a:r>
              <a:rPr sz="1400" kern="0" spc="-3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V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25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MTBF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</a:t>
            </a:r>
            <a:r>
              <a:rPr sz="1400" kern="0" spc="16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100,00</a:t>
            </a:r>
            <a:r>
              <a:rPr 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0 </a:t>
            </a:r>
            <a:r>
              <a:rPr lang="zh-CN" alt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小时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8" name="textbox 8"/>
          <p:cNvSpPr/>
          <p:nvPr/>
        </p:nvSpPr>
        <p:spPr>
          <a:xfrm>
            <a:off x="657020" y="6661905"/>
            <a:ext cx="2798244" cy="27298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ct val="85000"/>
              </a:lnSpc>
            </a:pPr>
            <a:r>
              <a:rPr sz="2000" b="1" kern="0" spc="-3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| </a:t>
            </a:r>
            <a:r>
              <a:rPr lang="zh-CN" altLang="en-US" sz="2000" b="1" kern="0" spc="-3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相关技术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750" algn="l" rtl="0" eaLnBrk="0">
              <a:lnSpc>
                <a:spcPts val="1915"/>
              </a:lnSpc>
              <a:spcBef>
                <a:spcPts val="100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●</a:t>
            </a:r>
            <a:r>
              <a:rPr sz="1400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802.3 CSMA/CD</a:t>
            </a:r>
            <a:r>
              <a:rPr sz="14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method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●</a:t>
            </a:r>
            <a:r>
              <a:rPr sz="14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802.3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af</a:t>
            </a:r>
            <a:r>
              <a:rPr sz="14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PoE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●</a:t>
            </a:r>
            <a:r>
              <a:rPr sz="1400" kern="0" spc="-1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802.3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at</a:t>
            </a:r>
            <a:r>
              <a:rPr sz="14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PoE+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●</a:t>
            </a:r>
            <a:r>
              <a:rPr sz="14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802.3x</a:t>
            </a:r>
            <a:r>
              <a:rPr sz="14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Flow Control</a:t>
            </a:r>
            <a:endParaRPr sz="1400" kern="0" spc="-2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r>
              <a:rPr sz="14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</a:t>
            </a:r>
            <a:r>
              <a:rPr sz="14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Networks</a:t>
            </a:r>
            <a:endParaRPr sz="1400" kern="0" spc="-3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+mn-ea"/>
            </a:endParaRPr>
          </a:p>
          <a:p>
            <a:pPr marL="12700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r>
              <a:rPr sz="1400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802</a:t>
            </a:r>
            <a:r>
              <a:rPr sz="1400" kern="0" spc="-3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.3</a:t>
            </a:r>
            <a:r>
              <a:rPr sz="1400" kern="0" spc="16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 </a:t>
            </a:r>
            <a:r>
              <a:rPr sz="1400" kern="0" spc="-3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10Base-T</a:t>
            </a:r>
            <a:endParaRPr 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rtl="0" eaLnBrk="0">
              <a:lnSpc>
                <a:spcPts val="1915"/>
              </a:lnSpc>
              <a:spcBef>
                <a:spcPts val="380"/>
              </a:spcBef>
            </a:pPr>
            <a:r>
              <a:rPr 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r>
              <a:rPr lang="en-US" sz="1400" kern="0" spc="-19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</a:t>
            </a:r>
            <a:r>
              <a:rPr 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.3u</a:t>
            </a:r>
            <a:r>
              <a:rPr lang="en-US" sz="1400" kern="0" spc="15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 </a:t>
            </a:r>
            <a:r>
              <a:rPr 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100Base-TX/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FX</a:t>
            </a:r>
            <a:endParaRPr 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802.3z Gigabit SX/LX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14" name="textbox 14"/>
          <p:cNvSpPr/>
          <p:nvPr/>
        </p:nvSpPr>
        <p:spPr>
          <a:xfrm>
            <a:off x="3966005" y="7122916"/>
            <a:ext cx="3492500" cy="22688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1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algn="l" rtl="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802.3ab Gigabit 1000T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algn="l" rtl="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802.3ad port trunk with LACP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algn="l" rtl="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802.1D Spanning Tree Protocol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algn="l" rtl="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802.1w Rapid Spanning Tree Protocol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802.1p Class of Service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+mn-ea"/>
            </a:endParaRPr>
          </a:p>
          <a:p>
            <a:pPr marL="298450" indent="-28575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802.1Q VLAN tagging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RFC 2068 HTTP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80"/>
              </a:spcBef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18" name="textbox 18"/>
          <p:cNvSpPr/>
          <p:nvPr/>
        </p:nvSpPr>
        <p:spPr>
          <a:xfrm>
            <a:off x="4105275" y="830580"/>
            <a:ext cx="3368675" cy="6159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eaLnBrk="0">
              <a:lnSpc>
                <a:spcPct val="76000"/>
              </a:lnSpc>
            </a:pPr>
            <a:r>
              <a:rPr sz="1600" b="1" kern="0" spc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XPTN-9000-85-4GX16GPT-R-CL</a:t>
            </a:r>
            <a:endParaRPr lang="en-US" altLang="zh-CN" sz="1600" b="1" kern="0" spc="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eaLnBrk="0">
              <a:lnSpc>
                <a:spcPct val="76000"/>
              </a:lnSpc>
            </a:pPr>
            <a:r>
              <a:rPr sz="1600" b="1" kern="0" spc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XPTN-9000-85-4GX16GT-R-CL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eaLnBrk="0">
              <a:lnSpc>
                <a:spcPct val="76000"/>
              </a:lnSpc>
            </a:pP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26" name="textbox 26"/>
            <p:cNvSpPr/>
            <p:nvPr/>
          </p:nvSpPr>
          <p:spPr>
            <a:xfrm>
              <a:off x="2481635" y="213740"/>
              <a:ext cx="5083175" cy="27368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r" rtl="0" eaLnBrk="0">
                <a:lnSpc>
                  <a:spcPct val="78000"/>
                </a:lnSpc>
              </a:pPr>
              <a:endParaRPr sz="1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marL="12700" algn="r" rtl="0" eaLnBrk="0">
                <a:lnSpc>
                  <a:spcPct val="78000"/>
                </a:lnSpc>
              </a:pPr>
              <a:r>
                <a:rPr lang="zh-CN" altLang="en-US" sz="1500" b="1" kern="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/>
                </a:rPr>
                <a:t>工业交换机</a:t>
              </a:r>
              <a:r>
                <a:rPr sz="1500" b="1" kern="0" spc="16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/>
                </a:rPr>
                <a:t>&gt;</a:t>
              </a:r>
              <a:r>
                <a:rPr lang="en-US" sz="1500" b="1" kern="0" spc="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/>
                </a:rPr>
                <a:t>XPTN-9000-85 </a:t>
              </a:r>
              <a:r>
                <a:rPr lang="zh-CN" altLang="en-US" sz="1500" b="1" kern="0" spc="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/>
                </a:rPr>
                <a:t>国产化系列</a:t>
              </a:r>
              <a:endParaRPr sz="15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endParaRPr>
            </a:p>
          </p:txBody>
        </p:sp>
        <p:sp>
          <p:nvSpPr>
            <p:cNvPr id="28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77342" y="4092511"/>
            <a:ext cx="6712584" cy="190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32185" y="1541271"/>
            <a:ext cx="3898900" cy="38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eaLnBrk="0">
              <a:lnSpc>
                <a:spcPct val="125000"/>
              </a:lnSpc>
            </a:pPr>
            <a:endParaRPr lang="en-US" altLang="zh-CN" sz="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  <a:spcBef>
                <a:spcPts val="0"/>
              </a:spcBef>
            </a:pPr>
            <a:r>
              <a:rPr lang="zh-CN" altLang="en-US" sz="1800" b="1" kern="0" spc="3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主要特点：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grpSp>
        <p:nvGrpSpPr>
          <p:cNvPr id="11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  <a:hlinkClick r:id="rId4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charset="0"/>
              <a:hlinkClick r:id="rId4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charset="0"/>
              <a:hlinkClick r:id="rId4"/>
            </a:endParaRPr>
          </a:p>
        </p:txBody>
      </p:sp>
      <p:pic>
        <p:nvPicPr>
          <p:cNvPr id="13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556759" y="3626824"/>
            <a:ext cx="2500883" cy="387101"/>
          </a:xfrm>
          <a:prstGeom prst="rect">
            <a:avLst/>
          </a:prstGeom>
        </p:spPr>
      </p:pic>
      <p:sp>
        <p:nvSpPr>
          <p:cNvPr id="3" name="textbox 16"/>
          <p:cNvSpPr/>
          <p:nvPr/>
        </p:nvSpPr>
        <p:spPr>
          <a:xfrm>
            <a:off x="597474" y="1031875"/>
            <a:ext cx="3154449" cy="353327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L2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管理型交换机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pic>
        <p:nvPicPr>
          <p:cNvPr id="12" name="图片 11" descr="XPTN-85-4GX16GP-CL"/>
          <p:cNvPicPr>
            <a:picLocks noChangeAspect="1"/>
          </p:cNvPicPr>
          <p:nvPr/>
        </p:nvPicPr>
        <p:blipFill>
          <a:blip r:embed="rId6"/>
          <a:srcRect t="31397" b="40390"/>
          <a:stretch>
            <a:fillRect/>
          </a:stretch>
        </p:blipFill>
        <p:spPr>
          <a:xfrm>
            <a:off x="3966210" y="1532890"/>
            <a:ext cx="3544708" cy="900000"/>
          </a:xfrm>
          <a:prstGeom prst="rect">
            <a:avLst/>
          </a:prstGeom>
        </p:spPr>
      </p:pic>
      <p:pic>
        <p:nvPicPr>
          <p:cNvPr id="16" name="图片 15" descr="XPTN-85-4GX16GP-CL"/>
          <p:cNvPicPr>
            <a:picLocks noChangeAspect="1"/>
          </p:cNvPicPr>
          <p:nvPr/>
        </p:nvPicPr>
        <p:blipFill>
          <a:blip r:embed="rId6"/>
          <a:srcRect t="31397" b="40390"/>
          <a:stretch>
            <a:fillRect/>
          </a:stretch>
        </p:blipFill>
        <p:spPr>
          <a:xfrm>
            <a:off x="3966210" y="2519045"/>
            <a:ext cx="3544708" cy="90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-99830" y="765893"/>
            <a:ext cx="4170045" cy="65849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457200" indent="0" defTabSz="266700">
              <a:lnSpc>
                <a:spcPts val="3795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>
                <a:latin typeface="微软雅黑" panose="020B0503020204020204" pitchFamily="34" charset="-122"/>
                <a:sym typeface="+mn-ea"/>
              </a:rPr>
              <a:t>| </a:t>
            </a:r>
            <a:r>
              <a:rPr lang="en-US" altLang="zh-CN">
                <a:latin typeface="微软雅黑" panose="020B0503020204020204" pitchFamily="34" charset="-122"/>
              </a:rPr>
              <a:t>EMC &amp; </a:t>
            </a:r>
            <a:r>
              <a:rPr lang="zh-CN" altLang="en-US">
                <a:latin typeface="微软雅黑" panose="020B0503020204020204" pitchFamily="34" charset="-122"/>
              </a:rPr>
              <a:t>防护</a:t>
            </a:r>
            <a:endParaRPr lang="en-US" altLang="zh-CN">
              <a:latin typeface="微软雅黑" panose="020B0503020204020204" pitchFamily="34" charset="-122"/>
              <a:sym typeface="+mn-ea"/>
            </a:endParaRPr>
          </a:p>
          <a:p>
            <a:endParaRPr lang="en-US" altLang="zh-CN">
              <a:latin typeface="微软雅黑" panose="020B0503020204020204" pitchFamily="34" charset="-122"/>
            </a:endParaRPr>
          </a:p>
          <a:p>
            <a:endParaRPr lang="en-US" altLang="zh-CN">
              <a:latin typeface="微软雅黑" panose="020B0503020204020204" pitchFamily="34" charset="-122"/>
            </a:endParaRPr>
          </a:p>
          <a:p>
            <a:endParaRPr lang="en-US" altLang="zh-CN">
              <a:latin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99830" y="1488519"/>
            <a:ext cx="765823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IP Level: IP40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Surge of Power: IEC 61000-4-5  Level X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6KV/2KV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1.2/50us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Surge of Ethernet port: IEC 61000-4-5  Level 4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6KV/2KV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10/700us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RS:	IEC 61000-4-3  Level 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10V/m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EFI:IEC 61000-4-4  Level 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1V/2V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CS:	IEC 61000-4-6  Level 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10V/m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PFMF:	IEC 61000-4-8  Level 4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30A/m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DIP:IEC 61000-4-11  Level 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10V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ESD:IEC 61000-4-2  Level 4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8K/15K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Free fall: 0.5m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-99830" y="3906234"/>
            <a:ext cx="5080000" cy="68643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457200" indent="0" defTabSz="266700">
              <a:lnSpc>
                <a:spcPts val="3795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>
                <a:latin typeface="微软雅黑" panose="020B0503020204020204" pitchFamily="34" charset="-122"/>
              </a:rPr>
              <a:t>| </a:t>
            </a:r>
            <a:r>
              <a:rPr lang="zh-CN" altLang="en-US">
                <a:latin typeface="微软雅黑" panose="020B0503020204020204" pitchFamily="34" charset="-122"/>
              </a:rPr>
              <a:t>硬件参数</a:t>
            </a:r>
            <a:endParaRPr lang="en-US" altLang="zh-CN">
              <a:latin typeface="微软雅黑" panose="020B0503020204020204" pitchFamily="34" charset="-122"/>
            </a:endParaRPr>
          </a:p>
          <a:p>
            <a:r>
              <a:rPr lang="en-US" altLang="zh-CN">
                <a:latin typeface="微软雅黑" panose="020B0503020204020204" pitchFamily="34" charset="-122"/>
              </a:rPr>
              <a:t> </a:t>
            </a:r>
            <a:endParaRPr lang="en-US" altLang="zh-CN">
              <a:latin typeface="微软雅黑" panose="020B0503020204020204" pitchFamily="34" charset="-122"/>
            </a:endParaRPr>
          </a:p>
          <a:p>
            <a:r>
              <a:rPr lang="en-US" altLang="zh-CN">
                <a:latin typeface="微软雅黑" panose="020B0503020204020204" pitchFamily="34" charset="-122"/>
              </a:rPr>
              <a:t> </a:t>
            </a:r>
            <a:endParaRPr lang="en-US" altLang="zh-CN">
              <a:latin typeface="微软雅黑" panose="020B0503020204020204" pitchFamily="34" charset="-122"/>
            </a:endParaRPr>
          </a:p>
          <a:p>
            <a:r>
              <a:rPr lang="en-US" altLang="zh-CN">
                <a:latin typeface="微软雅黑" panose="020B0503020204020204" pitchFamily="34" charset="-122"/>
              </a:rPr>
              <a:t> </a:t>
            </a:r>
            <a:endParaRPr lang="en-US" altLang="zh-CN">
              <a:latin typeface="微软雅黑" panose="020B0503020204020204" pitchFamily="34" charset="-122"/>
            </a:endParaRPr>
          </a:p>
        </p:txBody>
      </p:sp>
      <p:graphicFrame>
        <p:nvGraphicFramePr>
          <p:cNvPr id="15" name="表格 14"/>
          <p:cNvGraphicFramePr/>
          <p:nvPr/>
        </p:nvGraphicFramePr>
        <p:xfrm>
          <a:off x="368300" y="4593074"/>
          <a:ext cx="6793230" cy="4434590"/>
        </p:xfrm>
        <a:graphic>
          <a:graphicData uri="http://schemas.openxmlformats.org/drawingml/2006/table">
            <a:tbl>
              <a:tblPr/>
              <a:tblGrid>
                <a:gridCol w="1765300"/>
                <a:gridCol w="2488483"/>
                <a:gridCol w="25400"/>
                <a:gridCol w="25400"/>
                <a:gridCol w="2488567"/>
              </a:tblGrid>
              <a:tr h="402590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型号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XPTN-9000-85-4GX16GT-R-CL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59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XPTN-9000-85-4GX16GPT-R-CL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597"/>
                    </a:solidFill>
                  </a:tcPr>
                </a:tc>
                <a:tc hMerge="1">
                  <a:tcPr>
                    <a:lnT w="28575">
                      <a:solidFill>
                        <a:scrgbClr r="0" g="0" b="0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rgbClr r="0" g="0" b="0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接口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4*1000M SFP </a:t>
                      </a:r>
                      <a:r>
                        <a:rPr lang="en-US" altLang="zh-CN" sz="110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ports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+ 16*10/100/1000M RJ45 </a:t>
                      </a:r>
                      <a:r>
                        <a:rPr lang="en-US" altLang="zh-CN" sz="110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ports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转发性能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56Gbps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包转发率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41.66Mpps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 marL="0" marR="0" marT="0" marB="0"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8K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端口缓存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3M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转发时延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&lt;10us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rowSpan="3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电源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双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电源，凤凰端子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 marL="0" marR="0" marT="0" marB="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输入电压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DC12-58V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输入电压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DC48-58V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 vMerge="1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空载功耗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&lt;10W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LED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PWR, NMC,Link/ACT LED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rowSpan="4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PoE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__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rowSpan="4"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1-16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PoE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gridSpan="2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PoE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预算：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360W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gridSpan="2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IEEE802.3 af/at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标准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gridSpan="2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PIN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线序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1,2+/3,6-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0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  <a:hlinkClick r:id="rId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charset="0"/>
              <a:hlinkClick r:id="rId2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charset="0"/>
              <a:hlinkClick r:id="rId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12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28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textbox 26"/>
          <p:cNvSpPr/>
          <p:nvPr/>
        </p:nvSpPr>
        <p:spPr>
          <a:xfrm>
            <a:off x="2475230" y="219407"/>
            <a:ext cx="5083175" cy="2736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r" rtl="0" eaLnBrk="0">
              <a:lnSpc>
                <a:spcPct val="78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r" rtl="0" eaLnBrk="0">
              <a:lnSpc>
                <a:spcPct val="78000"/>
              </a:lnSpc>
            </a:pPr>
            <a:r>
              <a:rPr lang="zh-CN" altLang="en-US" sz="1500" b="1" kern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工业交换机</a:t>
            </a:r>
            <a:r>
              <a:rPr sz="1500" b="1" kern="0" spc="16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&gt;</a:t>
            </a:r>
            <a:r>
              <a:rPr lang="en-US" sz="1500" b="1" kern="0" spc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XPTN-9000-85 </a:t>
            </a:r>
            <a:r>
              <a:rPr lang="zh-CN" altLang="en-US" sz="1500" b="1" kern="0" spc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国产化系列</a:t>
            </a:r>
            <a:endParaRPr sz="1500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490220" y="839470"/>
          <a:ext cx="6742430" cy="2592000"/>
        </p:xfrm>
        <a:graphic>
          <a:graphicData uri="http://schemas.openxmlformats.org/drawingml/2006/table">
            <a:tbl>
              <a:tblPr/>
              <a:tblGrid>
                <a:gridCol w="1765300"/>
                <a:gridCol w="2488565"/>
                <a:gridCol w="2488565"/>
              </a:tblGrid>
              <a:tr h="288000">
                <a:tc rowSpan="4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环境参数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工作温度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–40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℃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 ~75℃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存储温度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–40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℃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 ~ 85℃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工作湿度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5%~95%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无凝结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存储湿度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: 5%~95%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无凝结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尺寸</a:t>
                      </a: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(W*D*H)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440*245*44mm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重量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3.2KG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3.25KG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安装方式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机架式安装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遵循认证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CE/FCC/RoHS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12700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平均无故障时间</a:t>
                      </a: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(MTBF)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100,000 hours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-83820" y="3761001"/>
            <a:ext cx="5080000" cy="68643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457200" indent="0" defTabSz="266700">
              <a:lnSpc>
                <a:spcPts val="3795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| </a:t>
            </a:r>
            <a:r>
              <a:rPr lang="zh-CN" altLang="en-US"/>
              <a:t>软件参数</a:t>
            </a:r>
            <a:endParaRPr lang="en-US" altLang="zh-CN"/>
          </a:p>
          <a:p>
            <a:r>
              <a:rPr lang="en-US" altLang="zh-CN"/>
              <a:t> </a:t>
            </a:r>
            <a:endParaRPr lang="en-US" altLang="zh-CN"/>
          </a:p>
          <a:p>
            <a:r>
              <a:rPr lang="en-US" altLang="zh-CN"/>
              <a:t> </a:t>
            </a:r>
            <a:endParaRPr lang="en-US" altLang="zh-CN"/>
          </a:p>
          <a:p>
            <a:r>
              <a:rPr lang="en-US" altLang="zh-CN"/>
              <a:t> </a:t>
            </a:r>
            <a:endParaRPr lang="en-US" altLang="zh-CN"/>
          </a:p>
        </p:txBody>
      </p:sp>
      <p:grpSp>
        <p:nvGrpSpPr>
          <p:cNvPr id="8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Segoe UI" panose="020B0502040204020203"/>
                <a:ea typeface="Segoe UI" panose="020B0502040204020203"/>
                <a:cs typeface="Segoe UI" panose="020B0502040204020203"/>
                <a:hlinkClick r:id="rId3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Segoe UI" panose="020B0502040204020203" charset="0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10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28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3" name="表格 2"/>
          <p:cNvGraphicFramePr/>
          <p:nvPr>
            <p:custDataLst>
              <p:tags r:id="rId5"/>
            </p:custDataLst>
          </p:nvPr>
        </p:nvGraphicFramePr>
        <p:xfrm>
          <a:off x="490220" y="4388116"/>
          <a:ext cx="6805930" cy="4190260"/>
        </p:xfrm>
        <a:graphic>
          <a:graphicData uri="http://schemas.openxmlformats.org/drawingml/2006/table">
            <a:tbl>
              <a:tblPr/>
              <a:tblGrid>
                <a:gridCol w="1666240"/>
                <a:gridCol w="2454275"/>
                <a:gridCol w="2685415"/>
              </a:tblGrid>
              <a:tr h="432000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Model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XPTN-9000-85-4GX16GT-R-CL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XPTN-9000-85-4GX16GPT-R-CL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</a:tr>
              <a:tr h="288000">
                <a:tc rowSpan="6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端口状态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端口统计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端口限速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端口隔离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流量控制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巨型帧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rowSpan="7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链路聚合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支持静态链路聚合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30226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支持动态链路聚合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支持源目的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支持源目的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IP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IP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协议类型负载分担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L4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源目的端口负载分担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支持源端口负载分担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textbox 26"/>
          <p:cNvSpPr/>
          <p:nvPr/>
        </p:nvSpPr>
        <p:spPr>
          <a:xfrm>
            <a:off x="2508384" y="215890"/>
            <a:ext cx="5083175" cy="2736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r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r" rtl="0" eaLnBrk="0">
              <a:lnSpc>
                <a:spcPct val="78000"/>
              </a:lnSpc>
            </a:pPr>
            <a:r>
              <a:rPr lang="zh-CN" altLang="en-US" sz="1500" b="1" kern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工业交换机</a:t>
            </a:r>
            <a:r>
              <a:rPr sz="1500" b="1" kern="0" spc="16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&gt;</a:t>
            </a:r>
            <a:r>
              <a:rPr lang="en-US" sz="1500" b="1" kern="0" spc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XPTN-9000-85 </a:t>
            </a:r>
            <a:r>
              <a:rPr lang="zh-CN" altLang="en-US" sz="1500" b="1" kern="0" spc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国产化系列</a:t>
            </a:r>
            <a:endParaRPr sz="1500" dirty="0">
              <a:latin typeface="Segoe UI" panose="020B0502040204020203"/>
              <a:ea typeface="Segoe UI" panose="020B0502040204020203"/>
              <a:cs typeface="Segoe UI" panose="020B0502040204020203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3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11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Segoe UI" panose="020B0502040204020203"/>
                <a:ea typeface="Segoe UI" panose="020B0502040204020203"/>
                <a:cs typeface="Segoe UI" panose="020B0502040204020203"/>
                <a:hlinkClick r:id="rId3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Segoe UI" panose="020B0502040204020203" charset="0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</p:txBody>
      </p:sp>
      <p:graphicFrame>
        <p:nvGraphicFramePr>
          <p:cNvPr id="12" name="表格 11"/>
          <p:cNvGraphicFramePr/>
          <p:nvPr>
            <p:custDataLst>
              <p:tags r:id="rId4"/>
            </p:custDataLst>
          </p:nvPr>
        </p:nvGraphicFramePr>
        <p:xfrm>
          <a:off x="427355" y="933450"/>
          <a:ext cx="6736715" cy="7920000"/>
        </p:xfrm>
        <a:graphic>
          <a:graphicData uri="http://schemas.openxmlformats.org/drawingml/2006/table">
            <a:tbl>
              <a:tblPr/>
              <a:tblGrid>
                <a:gridCol w="1662430"/>
                <a:gridCol w="2501265"/>
                <a:gridCol w="2573020"/>
              </a:tblGrid>
              <a:tr h="432000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Model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XPTN-9000-85-4GX16GT-R-CL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XPTN-9000-85-4GX16GPT-R-CL</a:t>
                      </a:r>
                      <a:endParaRPr lang="zh-CN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597"/>
                    </a:solidFill>
                  </a:tcPr>
                </a:tc>
              </a:tr>
              <a:tr h="288000">
                <a:tc rowSpan="3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风暴控制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支持广播风暴控制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/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支持未知单播风暴控制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支持组播风暴控制 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rowSpan="4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VLAN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4094 VLAN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00">
                <a:tc vMerge="1">
                  <a:tcPr/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Access,Trunk,Hybrid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模式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00">
                <a:tc vMerge="1">
                  <a:tcPr/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支持端口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VLAN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 VLAN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00">
                <a:tc rowSpan="5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全局配置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支持静态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 vMerge="1">
                  <a:tcPr/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支持端口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地址学习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/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地址数量限制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支持黑洞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 row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端口镜像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1:1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N:1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 rowSpan="3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环网保护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STP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/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RSTP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ERPS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（支持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台）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/>
                </a:tc>
              </a:tr>
              <a:tr h="288000">
                <a:tc rowSpan="3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QoS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SP/WRR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调度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/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支持端口流量整形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支持队列流量整形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</a:tr>
              <a:tr h="288000">
                <a:tc rowSpan="6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管理特性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System Log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/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支持系统配置（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IP,MAC,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网关，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DHCP Client,WEB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页面老化时间，登录密码）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/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配置保存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上传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下载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/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 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SNMP V1/V2C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/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WEB UI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管理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/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支持系统升级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/>
                </a:tc>
              </a:tr>
            </a:tbl>
          </a:graphicData>
        </a:graphic>
      </p:graphicFrame>
      <p:sp>
        <p:nvSpPr>
          <p:cNvPr id="4" name="textbox 26"/>
          <p:cNvSpPr/>
          <p:nvPr/>
        </p:nvSpPr>
        <p:spPr>
          <a:xfrm>
            <a:off x="2453808" y="220177"/>
            <a:ext cx="5083175" cy="2736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r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r" rtl="0" eaLnBrk="0">
              <a:lnSpc>
                <a:spcPct val="78000"/>
              </a:lnSpc>
            </a:pPr>
            <a:r>
              <a:rPr lang="zh-CN" altLang="en-US" sz="1500" b="1" kern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工业交换机</a:t>
            </a:r>
            <a:r>
              <a:rPr sz="1500" b="1" kern="0" spc="16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&gt;</a:t>
            </a:r>
            <a:r>
              <a:rPr lang="en-US" sz="1500" b="1" kern="0" spc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XPTN-9000-85 </a:t>
            </a:r>
            <a:r>
              <a:rPr lang="zh-CN" altLang="en-US" sz="1500" b="1" kern="0" spc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国产化系列</a:t>
            </a:r>
            <a:endParaRPr sz="1500" dirty="0">
              <a:latin typeface="Segoe UI" panose="020B0502040204020203"/>
              <a:ea typeface="Segoe UI" panose="020B0502040204020203"/>
              <a:cs typeface="Segoe UI" panose="020B0502040204020203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3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11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-55965" y="692451"/>
            <a:ext cx="5080000" cy="7251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0" algn="l" defTabSz="266700">
              <a:lnSpc>
                <a:spcPts val="3795"/>
              </a:lnSpc>
              <a:buClrTx/>
              <a:buSzTx/>
              <a:buFontTx/>
              <a:tabLst>
                <a:tab pos="0" algn="l"/>
              </a:tabLst>
            </a:pPr>
            <a:r>
              <a:rPr lang="en-US" altLang="zh-CN"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| </a:t>
            </a:r>
            <a:r>
              <a:rPr lang="zh-CN" altLang="en-US"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产品尺寸</a:t>
            </a:r>
            <a:endParaRPr lang="en-US" altLang="zh-CN" sz="2000" b="1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457200" lvl="0" algn="l" defTabSz="266700">
              <a:lnSpc>
                <a:spcPts val="3795"/>
              </a:lnSpc>
              <a:buClrTx/>
              <a:buSzTx/>
              <a:buFontTx/>
              <a:tabLst>
                <a:tab pos="0" algn="l"/>
              </a:tabLst>
            </a:pPr>
            <a:r>
              <a:rPr lang="en-US" altLang="zh-CN"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 </a:t>
            </a:r>
            <a:endParaRPr lang="en-US" altLang="zh-CN" sz="2000" b="1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8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Segoe UI" panose="020B0502040204020203"/>
                <a:ea typeface="Segoe UI" panose="020B0502040204020203"/>
                <a:cs typeface="Segoe UI" panose="020B0502040204020203"/>
                <a:hlinkClick r:id="rId3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Segoe UI" panose="020B0502040204020203" charset="0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</p:txBody>
      </p:sp>
      <p:sp>
        <p:nvSpPr>
          <p:cNvPr id="13" name="textbox 26"/>
          <p:cNvSpPr/>
          <p:nvPr/>
        </p:nvSpPr>
        <p:spPr>
          <a:xfrm>
            <a:off x="2499082" y="244747"/>
            <a:ext cx="5083175" cy="2736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r" rtl="0" eaLnBrk="0">
              <a:lnSpc>
                <a:spcPct val="78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r" rtl="0" eaLnBrk="0">
              <a:lnSpc>
                <a:spcPct val="78000"/>
              </a:lnSpc>
            </a:pPr>
            <a:r>
              <a:rPr lang="zh-CN" altLang="en-US" sz="1500" b="1" kern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工业交换机</a:t>
            </a:r>
            <a:r>
              <a:rPr sz="1500" b="1" kern="0" spc="16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&gt;</a:t>
            </a:r>
            <a:r>
              <a:rPr lang="en-US" sz="1500" b="1" kern="0" spc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XPTN-9000-85 </a:t>
            </a:r>
            <a:r>
              <a:rPr lang="zh-CN" altLang="en-US" sz="1500" b="1" kern="0" spc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国产化系列</a:t>
            </a:r>
            <a:endParaRPr sz="1500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/>
            </a:endParaRPr>
          </a:p>
        </p:txBody>
      </p:sp>
      <p:pic>
        <p:nvPicPr>
          <p:cNvPr id="6" name="图片 5" descr="2dd063bfa922421d896aa0e027dc823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470" y="1417320"/>
            <a:ext cx="6858000" cy="49815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30*404"/>
  <p:tag name="TABLE_ENDDRAG_RECT" val="38*66*530*404"/>
</p:tagLst>
</file>

<file path=ppt/tags/tag2.xml><?xml version="1.0" encoding="utf-8"?>
<p:tagLst xmlns:p="http://schemas.openxmlformats.org/presentationml/2006/main">
  <p:tag name="TABLE_ENDDRAG_ORIGIN_RECT" val="535*201"/>
  <p:tag name="TABLE_ENDDRAG_RECT" val="38*520*535*201"/>
</p:tagLst>
</file>

<file path=ppt/tags/tag3.xml><?xml version="1.0" encoding="utf-8"?>
<p:tagLst xmlns:p="http://schemas.openxmlformats.org/presentationml/2006/main">
  <p:tag name="TABLE_ENDDRAG_ORIGIN_RECT" val="530*659"/>
  <p:tag name="TABLE_ENDDRAG_RECT" val="33*73*530*659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主题​​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3433</Words>
  <Application>WPS 演示</Application>
  <PresentationFormat>自定义</PresentationFormat>
  <Paragraphs>598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</vt:lpstr>
      <vt:lpstr>Wingdings</vt:lpstr>
      <vt:lpstr>Segoe UI</vt:lpstr>
      <vt:lpstr>Segoe UI</vt:lpstr>
      <vt:lpstr>CIDFont</vt:lpstr>
      <vt:lpstr>AMGDT</vt:lpstr>
      <vt:lpstr>Arial Unicode MS</vt:lpstr>
      <vt:lpstr>等线 Light</vt:lpstr>
      <vt:lpstr>Aptos Display</vt:lpstr>
      <vt:lpstr>等线</vt:lpstr>
      <vt:lpstr>Aptos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笺</cp:lastModifiedBy>
  <cp:revision>444</cp:revision>
  <dcterms:created xsi:type="dcterms:W3CDTF">2025-08-28T01:25:00Z</dcterms:created>
  <dcterms:modified xsi:type="dcterms:W3CDTF">2025-11-28T06:56:40Z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2C5FA3CC71EA4DD19B0D2EF08DE1F0A6_13</vt:lpwstr>
  </property>
  <property fmtid="{D5CDD505-2E9C-101B-9397-08002B2CF9AE}" pid="3" name="KSOProductBuildVer">
    <vt:lpwstr>2052-12.1.0.24034</vt:lpwstr>
  </property>
</Properties>
</file>