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3" r:id="rId4"/>
    <p:sldId id="272" r:id="rId5"/>
    <p:sldId id="276" r:id="rId6"/>
    <p:sldId id="277" r:id="rId7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FFFF"/>
    <a:srgbClr val="E8E8E8"/>
    <a:srgbClr val="1C6597"/>
    <a:srgbClr val="215F9A"/>
    <a:srgbClr val="F2F2F2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>
        <p:scale>
          <a:sx n="75" d="100"/>
          <a:sy n="75" d="100"/>
        </p:scale>
        <p:origin x="135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odeno.com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57020" y="4492306"/>
            <a:ext cx="6496050" cy="225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4605" algn="l" rtl="0" eaLnBrk="0">
              <a:lnSpc>
                <a:spcPct val="85000"/>
              </a:lnSpc>
            </a:pPr>
            <a:r>
              <a:rPr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</a:t>
            </a:r>
            <a:r>
              <a:rPr sz="2000" b="1" kern="0" spc="14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产品概述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XPTN-9000-75 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国产化系列工业交换机是轻管理型交换机，专为严苛工业环境设计，为工业以太网提供经济高效的解决方案，支持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至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85℃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的宽温工作范围。</a:t>
            </a:r>
            <a:endParaRPr lang="zh-CN" altLang="en-US" sz="1400" ker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该系列采用冗余直流电源供电，配备坚固的铝合金外壳，通过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EMI/EMC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高级别测试，并经过严格的老化测试，完全满足工业自动化、交通、电力、能源、油田、煤山矿井等行业的应用需求。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537670" y="1986735"/>
            <a:ext cx="3274059" cy="1979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输入电压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DC12~58V for Non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-PoE,</a:t>
            </a:r>
            <a:r>
              <a:rPr sz="14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DC48~58V for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1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工作温度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℃~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85℃</a:t>
            </a:r>
            <a:endParaRPr sz="14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防护等级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IP40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2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端口防雷：</a:t>
            </a:r>
            <a:r>
              <a:rPr lang="en-US" altLang="zh-CN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6KV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ESD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接触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8KV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,</a:t>
            </a:r>
            <a:r>
              <a:rPr sz="1400" kern="0" spc="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空放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15K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MTBF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100,00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小时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657020" y="6661905"/>
            <a:ext cx="2798244" cy="2729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 </a:t>
            </a:r>
            <a:r>
              <a:rPr lang="zh-CN" altLang="en-US"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相关技术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750" algn="l" rtl="0" eaLnBrk="0">
              <a:lnSpc>
                <a:spcPts val="1915"/>
              </a:lnSpc>
              <a:spcBef>
                <a:spcPts val="100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 CSMA/CD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method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af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at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PoE+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802.3x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Flow Control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Networks</a:t>
            </a:r>
            <a:endParaRPr sz="1400" kern="0" spc="-3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10Base-T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rtl="0" eaLnBrk="0">
              <a:lnSpc>
                <a:spcPts val="1915"/>
              </a:lnSpc>
              <a:spcBef>
                <a:spcPts val="380"/>
              </a:spcBef>
            </a:pP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sz="1400" kern="0" spc="-1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.3u</a:t>
            </a:r>
            <a:r>
              <a:rPr lang="en-US"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100Base-TX/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FX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802.3z Gigabit SX/LX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966005" y="7122916"/>
            <a:ext cx="3492500" cy="2268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802.3ab Gigabit 1000T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802.3ad port trunk with LACP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802.1D Spanning Tree Protocol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802.1w Rapid Spanning Tree Protocol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802.1p Class of Service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802.1Q VLAN tagging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RFC 2068 HTTP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6" name="textbox 16"/>
          <p:cNvSpPr/>
          <p:nvPr/>
        </p:nvSpPr>
        <p:spPr>
          <a:xfrm>
            <a:off x="597474" y="1031875"/>
            <a:ext cx="3154449" cy="3533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L2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管理型交换机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4374624" y="830863"/>
            <a:ext cx="3099379" cy="61603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75-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2GX4G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PT-CL</a:t>
            </a:r>
            <a:endParaRPr lang="en-US" altLang="zh-CN" sz="1600" b="1" kern="0" spc="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75-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2GX4G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T-CL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2481635" y="213740"/>
              <a:ext cx="5083175" cy="27368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r" rtl="0" eaLnBrk="0">
                <a:lnSpc>
                  <a:spcPct val="7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2700" algn="r" rtl="0" eaLnBrk="0">
                <a:lnSpc>
                  <a:spcPct val="78000"/>
                </a:lnSpc>
              </a:pPr>
              <a:r>
                <a:rPr lang="zh-CN" altLang="en-US" sz="1500" b="1" kern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工业交换机</a:t>
              </a:r>
              <a:r>
                <a:rPr sz="1500" b="1" kern="0" spc="1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&gt;</a:t>
              </a:r>
              <a:r>
                <a:rPr 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XPTN-9000-75 </a:t>
              </a:r>
              <a:r>
                <a:rPr lang="zh-CN" alt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国产化系列</a:t>
              </a:r>
              <a:endParaRPr sz="15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endParaRPr>
            </a:p>
          </p:txBody>
        </p:sp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342" y="4092511"/>
            <a:ext cx="6712584" cy="19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85" y="1541271"/>
            <a:ext cx="389890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25000"/>
              </a:lnSpc>
            </a:pPr>
            <a:endParaRPr lang="en-US" altLang="zh-CN" sz="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lang="zh-CN" altLang="en-US" sz="1800" b="1" kern="0" spc="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主要特点：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4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56759" y="3626824"/>
            <a:ext cx="2500883" cy="387101"/>
          </a:xfrm>
          <a:prstGeom prst="rect">
            <a:avLst/>
          </a:prstGeom>
        </p:spPr>
      </p:pic>
      <p:pic>
        <p:nvPicPr>
          <p:cNvPr id="3" name="图片 2" descr="CTC 75-2GX4GT-M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760" y="1637030"/>
            <a:ext cx="945457" cy="1800000"/>
          </a:xfrm>
          <a:prstGeom prst="rect">
            <a:avLst/>
          </a:prstGeom>
        </p:spPr>
      </p:pic>
      <p:pic>
        <p:nvPicPr>
          <p:cNvPr id="10" name="图片 9" descr="CTC 75-2GX4GT-M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275" y="1637030"/>
            <a:ext cx="945457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-99830" y="765893"/>
            <a:ext cx="4170045" cy="6584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  <a:sym typeface="+mn-ea"/>
              </a:rPr>
              <a:t>| </a:t>
            </a:r>
            <a:r>
              <a:rPr lang="en-US" altLang="zh-CN">
                <a:latin typeface="微软雅黑" panose="020B0503020204020204" pitchFamily="34" charset="-122"/>
              </a:rPr>
              <a:t>EMC &amp; </a:t>
            </a:r>
            <a:r>
              <a:rPr lang="zh-CN" altLang="en-US">
                <a:latin typeface="微软雅黑" panose="020B0503020204020204" pitchFamily="34" charset="-122"/>
              </a:rPr>
              <a:t>防护</a:t>
            </a:r>
            <a:endParaRPr lang="en-US" altLang="zh-CN">
              <a:latin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9830" y="1488519"/>
            <a:ext cx="7658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 Level: IP40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Power: IEC 61000-4-5  Level X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1.2/50us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Ethernet port: IEC 61000-4-5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10/700us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RS:	IEC 61000-4-3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EFI: IEC 61000-4-4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1V/2V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CS:	IEC 61000-4-6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PFMF:	IEC 61000-4-8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30A/m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DIP: IEC 61000-4-11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ESD: IEC 61000-4-2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8K/15K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Free fall: 0.5m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9830" y="3946239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</a:rPr>
              <a:t>| </a:t>
            </a:r>
            <a:r>
              <a:rPr lang="zh-CN" altLang="en-US">
                <a:latin typeface="微软雅黑" panose="020B0503020204020204" pitchFamily="34" charset="-122"/>
              </a:rPr>
              <a:t>硬件参数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368300" y="4726424"/>
          <a:ext cx="6793230" cy="3923030"/>
        </p:xfrm>
        <a:graphic>
          <a:graphicData uri="http://schemas.openxmlformats.org/drawingml/2006/table">
            <a:tbl>
              <a:tblPr/>
              <a:tblGrid>
                <a:gridCol w="1765300"/>
                <a:gridCol w="2488483"/>
                <a:gridCol w="25400"/>
                <a:gridCol w="25400"/>
                <a:gridCol w="2488567"/>
              </a:tblGrid>
              <a:tr h="4025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型号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XPTN-9000-75-2GX4GT-CL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XPTN-9000-75-2GX4GPT-CL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接口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个千兆光口，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4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个千兆电口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转发性能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56Gbps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包转发率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41.66Mpps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/>
                </a:tc>
                <a:tc hMerge="1"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端口缓存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转发时延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双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电源，凤凰端子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/>
                </a:tc>
                <a:tc hMerge="1">
                  <a:tcPr/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DC12-58V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DC48-58V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空载功耗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 NMC,Link/ACT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__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h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1-4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预算：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120W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IEEE802.3 af/at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PIN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线序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1,2+/3,6-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10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6"/>
          <p:cNvSpPr/>
          <p:nvPr/>
        </p:nvSpPr>
        <p:spPr>
          <a:xfrm>
            <a:off x="2475230" y="21940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0220" y="839470"/>
          <a:ext cx="6742430" cy="2263140"/>
        </p:xfrm>
        <a:graphic>
          <a:graphicData uri="http://schemas.openxmlformats.org/drawingml/2006/table">
            <a:tbl>
              <a:tblPr/>
              <a:tblGrid>
                <a:gridCol w="1765300"/>
                <a:gridCol w="2488565"/>
                <a:gridCol w="2488565"/>
              </a:tblGrid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环境参数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存储温度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存储湿度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: 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尺寸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(W*D*H)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143*104*48mm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0.58KG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0.6KG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安装方式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导轨安装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遵循认证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CE/FCC/RoHS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平均无故障时间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(MTBF)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100,000 hours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83820" y="3691151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</a:t>
            </a:r>
            <a:r>
              <a:rPr lang="zh-CN" altLang="en-US"/>
              <a:t>软件参数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90220" y="4318266"/>
          <a:ext cx="6805930" cy="3656965"/>
        </p:xfrm>
        <a:graphic>
          <a:graphicData uri="http://schemas.openxmlformats.org/drawingml/2006/table">
            <a:tbl>
              <a:tblPr/>
              <a:tblGrid>
                <a:gridCol w="1781810"/>
                <a:gridCol w="2512060"/>
                <a:gridCol w="2512060"/>
              </a:tblGrid>
              <a:tr h="387985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XPTN-9000-75-2GX4GT-CL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XPTN-9000-75-2GX4GPT-CL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端口状态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端口统计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端口限速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端口隔离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流量控制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巨型帧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7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链路聚合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支持动态链路聚合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协议类型负载分担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源目的端口负载分担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6" name="textbox 26"/>
          <p:cNvSpPr/>
          <p:nvPr/>
        </p:nvSpPr>
        <p:spPr>
          <a:xfrm>
            <a:off x="2508384" y="215890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427354" y="933519"/>
          <a:ext cx="6736715" cy="6941820"/>
        </p:xfrm>
        <a:graphic>
          <a:graphicData uri="http://schemas.openxmlformats.org/drawingml/2006/table">
            <a:tbl>
              <a:tblPr/>
              <a:tblGrid>
                <a:gridCol w="1763633"/>
                <a:gridCol w="2486538"/>
                <a:gridCol w="2486538"/>
              </a:tblGrid>
              <a:tr h="403592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XPTN-9000-75-2GX4GT-CL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XPTN-9000-75-2GX4GPT-CL</a:t>
                      </a:r>
                      <a:endParaRPr lang="zh-CN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风暴控制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支持广播风暴控制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支持未知单播风暴控制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支持组播风暴控制 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4094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Access,Trunk,Hybrid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模式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全局配置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地址学习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地址数量限制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支持黑洞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端口镜像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环网保护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ERPS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台）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QoS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SP/WRR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调度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支持队列流量整形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System Log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支持系统配置（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IP,MAC,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网关，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DHCP Client,WEB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页面老化时间，登录密码）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管理特性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配置保存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上传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下载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SNMP V1/V2C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WEB UI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支持系统升级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4" name="textbox 26"/>
          <p:cNvSpPr/>
          <p:nvPr/>
        </p:nvSpPr>
        <p:spPr>
          <a:xfrm>
            <a:off x="2453808" y="22017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55965" y="692451"/>
            <a:ext cx="5080000" cy="725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| </a:t>
            </a:r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产品尺寸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 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sp>
        <p:nvSpPr>
          <p:cNvPr id="13" name="textbox 26"/>
          <p:cNvSpPr/>
          <p:nvPr/>
        </p:nvSpPr>
        <p:spPr>
          <a:xfrm>
            <a:off x="2499082" y="24474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  <p:pic>
        <p:nvPicPr>
          <p:cNvPr id="6" name="图片 5" descr="dab796c074154fef897fa4a0ddb12f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417320"/>
            <a:ext cx="6858000" cy="30289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04"/>
  <p:tag name="TABLE_ENDDRAG_RECT" val="38*66*530*404"/>
</p:tagLst>
</file>

<file path=ppt/tags/tag2.xml><?xml version="1.0" encoding="utf-8"?>
<p:tagLst xmlns:p="http://schemas.openxmlformats.org/presentationml/2006/main">
  <p:tag name="TABLE_ENDDRAG_ORIGIN_RECT" val="535*201"/>
  <p:tag name="TABLE_ENDDRAG_RECT" val="38*520*535*20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3250</Words>
  <Application>WPS 演示</Application>
  <PresentationFormat>自定义</PresentationFormat>
  <Paragraphs>588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Wingdings</vt:lpstr>
      <vt:lpstr>Segoe UI</vt:lpstr>
      <vt:lpstr>Segoe UI</vt:lpstr>
      <vt:lpstr>CIDFont</vt:lpstr>
      <vt:lpstr>AMGDT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笺</cp:lastModifiedBy>
  <cp:revision>438</cp:revision>
  <dcterms:created xsi:type="dcterms:W3CDTF">2025-08-28T01:25:00Z</dcterms:created>
  <dcterms:modified xsi:type="dcterms:W3CDTF">2025-11-24T06:07:38Z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E3073CD25706467E8255347B4F986106_13</vt:lpwstr>
  </property>
  <property fmtid="{D5CDD505-2E9C-101B-9397-08002B2CF9AE}" pid="3" name="KSOProductBuildVer">
    <vt:lpwstr>2052-12.1.0.23125</vt:lpwstr>
  </property>
</Properties>
</file>